
<file path=[Content_Types].xml><?xml version="1.0" encoding="utf-8"?>
<Types xmlns="http://schemas.openxmlformats.org/package/2006/content-types"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Default ContentType="image/png" Extension="png"/>
  <Override ContentType="application/vnd.openxmlformats-officedocument.presentationml.slideMaster+xml" PartName="/ppt/slideMasters/slideMaster1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theme+xml" PartName="/ppt/theme/theme2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theme+xml" PartName="/ppt/theme/theme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presentationml.presentation.main+xml" PartName="/ppt/presentation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slideLayout+xml" PartName="/ppt/slideLayouts/slideLayout1.xml"/>
  <Override ContentType="application/vnd.openxmlformats-officedocument.extended-properties+xml" PartName="/docProps/app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0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viewProps+xml" PartName="/ppt/viewProps.xml"/>
  <Override ContentType="application/vnd.openxmlformats-officedocument.presentationml.slideLayout+xml" PartName="/ppt/slideLayouts/slideLayout9.xml"/>
  <Override ContentType="application/vnd.openxmlformats-package.core-properties+xml" PartName="/docProps/core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app.xml" Type="http://schemas.openxmlformats.org/officeDocument/2006/relationships/extended-properties"/><Relationship Id="rId2" Target="docProps/core.xml" Type="http://schemas.openxmlformats.org/package/2006/relationships/metadata/core-properties"/><Relationship Id="rId1" Target="ppt/presentation.xml" Type="http://schemas.openxmlformats.org/officeDocument/2006/relationships/officeDocument"/><Relationship Id="rId4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0"/>
  </p:notesMasterIdLst>
  <p:sldIdLst>
    <p:sldId id="323" r:id="rId2"/>
    <p:sldId id="324" r:id="rId3"/>
    <p:sldId id="339" r:id="rId4"/>
    <p:sldId id="325" r:id="rId5"/>
    <p:sldId id="342" r:id="rId6"/>
    <p:sldId id="374" r:id="rId7"/>
    <p:sldId id="343" r:id="rId8"/>
    <p:sldId id="344" r:id="rId9"/>
    <p:sldId id="372" r:id="rId10"/>
    <p:sldId id="341" r:id="rId11"/>
    <p:sldId id="326" r:id="rId12"/>
    <p:sldId id="327" r:id="rId13"/>
    <p:sldId id="328" r:id="rId14"/>
    <p:sldId id="329" r:id="rId15"/>
    <p:sldId id="373" r:id="rId16"/>
    <p:sldId id="370" r:id="rId17"/>
    <p:sldId id="349" r:id="rId18"/>
    <p:sldId id="348" r:id="rId19"/>
  </p:sldIdLst>
  <p:sldSz cx="9144000" cy="6858000" type="screen4x3"/>
  <p:notesSz cx="7102475" cy="10234613"/>
  <p:defaultTextStyle>
    <a:lvl1pPr>
      <a:defRPr>
        <a:latin typeface="Calibri"/>
        <a:ea typeface="Calibri"/>
        <a:cs typeface="Calibri"/>
        <a:sym typeface="Calibri"/>
      </a:defRPr>
    </a:lvl1pPr>
    <a:lvl2pPr indent="457200">
      <a:defRPr>
        <a:latin typeface="Calibri"/>
        <a:ea typeface="Calibri"/>
        <a:cs typeface="Calibri"/>
        <a:sym typeface="Calibri"/>
      </a:defRPr>
    </a:lvl2pPr>
    <a:lvl3pPr indent="914400">
      <a:defRPr>
        <a:latin typeface="Calibri"/>
        <a:ea typeface="Calibri"/>
        <a:cs typeface="Calibri"/>
        <a:sym typeface="Calibri"/>
      </a:defRPr>
    </a:lvl3pPr>
    <a:lvl4pPr indent="1371600">
      <a:defRPr>
        <a:latin typeface="Calibri"/>
        <a:ea typeface="Calibri"/>
        <a:cs typeface="Calibri"/>
        <a:sym typeface="Calibri"/>
      </a:defRPr>
    </a:lvl4pPr>
    <a:lvl5pPr indent="1828800">
      <a:defRPr>
        <a:latin typeface="Calibri"/>
        <a:ea typeface="Calibri"/>
        <a:cs typeface="Calibri"/>
        <a:sym typeface="Calibri"/>
      </a:defRPr>
    </a:lvl5pPr>
    <a:lvl6pPr indent="2286000">
      <a:defRPr>
        <a:latin typeface="Calibri"/>
        <a:ea typeface="Calibri"/>
        <a:cs typeface="Calibri"/>
        <a:sym typeface="Calibri"/>
      </a:defRPr>
    </a:lvl6pPr>
    <a:lvl7pPr indent="2743200">
      <a:defRPr>
        <a:latin typeface="Calibri"/>
        <a:ea typeface="Calibri"/>
        <a:cs typeface="Calibri"/>
        <a:sym typeface="Calibri"/>
      </a:defRPr>
    </a:lvl7pPr>
    <a:lvl8pPr indent="3200400">
      <a:defRPr>
        <a:latin typeface="Calibri"/>
        <a:ea typeface="Calibri"/>
        <a:cs typeface="Calibri"/>
        <a:sym typeface="Calibri"/>
      </a:defRPr>
    </a:lvl8pPr>
    <a:lvl9pPr indent="3657600">
      <a:defRPr>
        <a:latin typeface="Calibri"/>
        <a:ea typeface="Calibri"/>
        <a:cs typeface="Calibri"/>
        <a:sym typeface="Calibri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FD7E7"/>
          </a:solidFill>
        </a:fill>
      </a:tcStyle>
    </a:wholeTbl>
    <a:band2H>
      <a:tcTxStyle/>
      <a:tcStyle>
        <a:tcBdr/>
        <a:fill>
          <a:solidFill>
            <a:srgbClr val="E8ECF4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4F81BD"/>
          </a:solidFill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4F81BD"/>
          </a:solidFill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4F81BD"/>
          </a:solidFill>
        </a:fill>
      </a:tcStyle>
    </a:firstRow>
  </a:tblStyle>
  <a:tblStyle styleId="{C7B018BB-80A7-4F77-B60F-C8B233D01FF8}" styleName="">
    <a:tblBg/>
    <a:wholeTb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BBB59"/>
          </a:solidFill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BBB59"/>
          </a:solidFill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BBB59"/>
          </a:solidFill>
        </a:fill>
      </a:tcStyle>
    </a:firstRow>
  </a:tblStyle>
  <a:tblStyle styleId="{EEE7283C-3CF3-47DC-8721-378D4A62B228}" styleName="">
    <a:tblBg/>
    <a:wholeTb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79646"/>
          </a:solidFill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79646"/>
          </a:solidFill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79646"/>
          </a:solidFill>
        </a:fill>
      </a:tcStyle>
    </a:firstRow>
  </a:tblStyle>
  <a:tblStyle styleId="{CF821DB8-F4EB-4A41-A1BA-3FCAFE7338EE}" styleName="">
    <a:tblBg/>
    <a:wholeTb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4F81BD"/>
          </a:solidFill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4F81BD"/>
          </a:solidFill>
        </a:fill>
      </a:tcStyle>
    </a:firstRow>
  </a:tblStyle>
  <a:tblStyle styleId="{33BA23B1-9221-436E-865A-0063620EA4FD}" styleName="">
    <a:tblBg/>
    <a:wholeTb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Row>
  </a:tblStyle>
  <a:tblStyle styleId="{2708684C-4D16-4618-839F-0558EEFCDFE6}" styleName="">
    <a:tblBg/>
    <a:wholeTb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22684" autoAdjust="0"/>
    <p:restoredTop sz="94713" autoAdjust="0"/>
  </p:normalViewPr>
  <p:slideViewPr>
    <p:cSldViewPr>
      <p:cViewPr>
        <p:scale>
          <a:sx n="75" d="100"/>
          <a:sy n="75" d="100"/>
        </p:scale>
        <p:origin x="-744" y="-6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>
            <a:spLocks noGrp="1" noRot="1" noChangeAspect="1"/>
          </p:cNvSpPr>
          <p:nvPr>
            <p:ph type="sldImg"/>
          </p:nvPr>
        </p:nvSpPr>
        <p:spPr>
          <a:xfrm>
            <a:off x="993775" y="768350"/>
            <a:ext cx="5114925" cy="3836988"/>
          </a:xfrm>
          <a:prstGeom prst="rect">
            <a:avLst/>
          </a:prstGeom>
        </p:spPr>
        <p:txBody>
          <a:bodyPr lIns="99066" tIns="49533" rIns="99066" bIns="49533"/>
          <a:lstStyle/>
          <a:p>
            <a:pPr lvl="0"/>
            <a:endParaRPr/>
          </a:p>
        </p:txBody>
      </p:sp>
      <p:sp>
        <p:nvSpPr>
          <p:cNvPr id="54" name="Shape 54"/>
          <p:cNvSpPr>
            <a:spLocks noGrp="1"/>
          </p:cNvSpPr>
          <p:nvPr>
            <p:ph type="body" sz="quarter" idx="1"/>
          </p:nvPr>
        </p:nvSpPr>
        <p:spPr>
          <a:xfrm>
            <a:off x="946997" y="4861441"/>
            <a:ext cx="5208482" cy="4605576"/>
          </a:xfrm>
          <a:prstGeom prst="rect">
            <a:avLst/>
          </a:prstGeom>
        </p:spPr>
        <p:txBody>
          <a:bodyPr lIns="99066" tIns="49533" rIns="99066" bIns="49533"/>
          <a:lstStyle/>
          <a:p>
            <a:pPr lvl="0"/>
            <a:endParaRPr/>
          </a:p>
        </p:txBody>
      </p:sp>
    </p:spTree>
    <p:extLst>
      <p:ext uri="{BB962C8B-B14F-4D97-AF65-F5344CB8AC3E}">
        <p14:creationId xmlns="" xmlns:p14="http://schemas.microsoft.com/office/powerpoint/2010/main" val="3385553422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1pPr>
    <a:lvl2pPr indent="2286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2pPr>
    <a:lvl3pPr indent="4572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3pPr>
    <a:lvl4pPr indent="6858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4pPr>
    <a:lvl5pPr indent="9144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5pPr>
    <a:lvl6pPr indent="11430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6pPr>
    <a:lvl7pPr indent="13716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7pPr>
    <a:lvl8pPr indent="16002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8pPr>
    <a:lvl9pPr indent="18288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>
            <a:spLocks noGrp="1"/>
          </p:cNvSpPr>
          <p:nvPr>
            <p:ph type="title"/>
          </p:nvPr>
        </p:nvSpPr>
        <p:spPr>
          <a:xfrm>
            <a:off x="685800" y="1844675"/>
            <a:ext cx="7772400" cy="2041525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Образец заголовка</a:t>
            </a:r>
          </a:p>
        </p:txBody>
      </p:sp>
      <p:sp>
        <p:nvSpPr>
          <p:cNvPr id="7" name="Shape 7"/>
          <p:cNvSpPr>
            <a:spLocks noGrp="1"/>
          </p:cNvSpPr>
          <p:nvPr>
            <p:ph type="body" idx="1"/>
          </p:nvPr>
        </p:nvSpPr>
        <p:spPr>
          <a:xfrm>
            <a:off x="1371600" y="3886200"/>
            <a:ext cx="6400800" cy="2971800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888888"/>
                </a:solidFill>
              </a:rPr>
              <a:t>Образец подзаголовка</a:t>
            </a:r>
          </a:p>
        </p:txBody>
      </p:sp>
      <p:sp>
        <p:nvSpPr>
          <p:cNvPr id="8" name="Shape 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rPr/>
              <a:pPr lvl="0"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Образец заголовка</a:t>
            </a:r>
          </a:p>
        </p:txBody>
      </p:sp>
      <p:sp>
        <p:nvSpPr>
          <p:cNvPr id="40" name="Shape 40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200"/>
              <a:t>Образец текста</a:t>
            </a:r>
          </a:p>
          <a:p>
            <a:pPr lvl="1">
              <a:defRPr sz="1800"/>
            </a:pPr>
            <a:r>
              <a:rPr sz="3200"/>
              <a:t>Второй уровень</a:t>
            </a:r>
          </a:p>
          <a:p>
            <a:pPr lvl="2">
              <a:defRPr sz="1800"/>
            </a:pPr>
            <a:r>
              <a:rPr sz="3200"/>
              <a:t>Третий уровень</a:t>
            </a:r>
          </a:p>
          <a:p>
            <a:pPr lvl="3">
              <a:defRPr sz="1800"/>
            </a:pPr>
            <a:r>
              <a:rPr sz="3200"/>
              <a:t>Четвертый уровень</a:t>
            </a:r>
          </a:p>
          <a:p>
            <a:pPr lvl="4">
              <a:defRPr sz="1800"/>
            </a:pPr>
            <a:r>
              <a:rPr sz="3200"/>
              <a:t>Пятый уровень</a:t>
            </a:r>
          </a:p>
        </p:txBody>
      </p:sp>
      <p:sp>
        <p:nvSpPr>
          <p:cNvPr id="41" name="Shape 4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rPr/>
              <a:pPr lvl="0"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>
            <a:spLocks noGrp="1"/>
          </p:cNvSpPr>
          <p:nvPr>
            <p:ph type="title"/>
          </p:nvPr>
        </p:nvSpPr>
        <p:spPr>
          <a:xfrm>
            <a:off x="6629400" y="0"/>
            <a:ext cx="2057400" cy="6400802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Образец заголовка</a:t>
            </a:r>
          </a:p>
        </p:txBody>
      </p:sp>
      <p:sp>
        <p:nvSpPr>
          <p:cNvPr id="44" name="Shape 44"/>
          <p:cNvSpPr>
            <a:spLocks noGrp="1"/>
          </p:cNvSpPr>
          <p:nvPr>
            <p:ph type="body" idx="1"/>
          </p:nvPr>
        </p:nvSpPr>
        <p:spPr>
          <a:xfrm>
            <a:off x="457200" y="274638"/>
            <a:ext cx="6019800" cy="6583363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200"/>
              <a:t>Образец текста</a:t>
            </a:r>
          </a:p>
          <a:p>
            <a:pPr lvl="1">
              <a:defRPr sz="1800"/>
            </a:pPr>
            <a:r>
              <a:rPr sz="3200"/>
              <a:t>Второй уровень</a:t>
            </a:r>
          </a:p>
          <a:p>
            <a:pPr lvl="2">
              <a:defRPr sz="1800"/>
            </a:pPr>
            <a:r>
              <a:rPr sz="3200"/>
              <a:t>Третий уровень</a:t>
            </a:r>
          </a:p>
          <a:p>
            <a:pPr lvl="3">
              <a:defRPr sz="1800"/>
            </a:pPr>
            <a:r>
              <a:rPr sz="3200"/>
              <a:t>Четвертый уровень</a:t>
            </a:r>
          </a:p>
          <a:p>
            <a:pPr lvl="4">
              <a:defRPr sz="1800"/>
            </a:pPr>
            <a:r>
              <a:rPr sz="3200"/>
              <a:t>Пятый уровень</a:t>
            </a:r>
          </a:p>
        </p:txBody>
      </p:sp>
      <p:sp>
        <p:nvSpPr>
          <p:cNvPr id="45" name="Shape 4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rPr/>
              <a:pPr lvl="0"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Образец заголовка</a:t>
            </a:r>
          </a:p>
        </p:txBody>
      </p:sp>
      <p:sp>
        <p:nvSpPr>
          <p:cNvPr id="11" name="Shape 11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200"/>
              <a:t>Образец текста</a:t>
            </a:r>
          </a:p>
          <a:p>
            <a:pPr lvl="1">
              <a:defRPr sz="1800"/>
            </a:pPr>
            <a:r>
              <a:rPr sz="3200"/>
              <a:t>Второй уровень</a:t>
            </a:r>
          </a:p>
          <a:p>
            <a:pPr lvl="2">
              <a:defRPr sz="1800"/>
            </a:pPr>
            <a:r>
              <a:rPr sz="3200"/>
              <a:t>Третий уровень</a:t>
            </a:r>
          </a:p>
          <a:p>
            <a:pPr lvl="3">
              <a:defRPr sz="1800"/>
            </a:pPr>
            <a:r>
              <a:rPr sz="3200"/>
              <a:t>Четвертый уровень</a:t>
            </a:r>
          </a:p>
          <a:p>
            <a:pPr lvl="4">
              <a:defRPr sz="1800"/>
            </a:pPr>
            <a:r>
              <a:rPr sz="3200"/>
              <a:t>Пятый уровень</a:t>
            </a:r>
          </a:p>
        </p:txBody>
      </p:sp>
      <p:sp>
        <p:nvSpPr>
          <p:cNvPr id="12" name="Shape 12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rPr/>
              <a:pPr lvl="0"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>
            <a:spLocks noGrp="1"/>
          </p:cNvSpPr>
          <p:nvPr>
            <p:ph type="title"/>
          </p:nvPr>
        </p:nvSpPr>
        <p:spPr>
          <a:xfrm>
            <a:off x="722312" y="4406900"/>
            <a:ext cx="7772401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pPr lvl="0">
              <a:defRPr sz="1800" b="0" cap="none"/>
            </a:pPr>
            <a:r>
              <a:rPr sz="4000" b="1" cap="all"/>
              <a:t>Образец заголовка</a:t>
            </a:r>
          </a:p>
        </p:txBody>
      </p:sp>
      <p:sp>
        <p:nvSpPr>
          <p:cNvPr id="15" name="Shape 15"/>
          <p:cNvSpPr>
            <a:spLocks noGrp="1"/>
          </p:cNvSpPr>
          <p:nvPr>
            <p:ph type="body" idx="1"/>
          </p:nvPr>
        </p:nvSpPr>
        <p:spPr>
          <a:xfrm>
            <a:off x="722312" y="2906713"/>
            <a:ext cx="7772401" cy="1500188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888888"/>
                </a:solidFill>
              </a:rPr>
              <a:t>Образец текста</a:t>
            </a:r>
          </a:p>
        </p:txBody>
      </p:sp>
      <p:sp>
        <p:nvSpPr>
          <p:cNvPr id="16" name="Shape 1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rPr/>
              <a:pPr lvl="0"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Образец заголовка</a:t>
            </a:r>
          </a:p>
        </p:txBody>
      </p:sp>
      <p:sp>
        <p:nvSpPr>
          <p:cNvPr id="19" name="Shape 1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38600" cy="5257800"/>
          </a:xfrm>
          <a:prstGeom prst="rect">
            <a:avLst/>
          </a:prstGeom>
        </p:spPr>
        <p:txBody>
          <a:bodyPr/>
          <a:lstStyle>
            <a:lvl1pPr>
              <a:spcBef>
                <a:spcPts val="600"/>
              </a:spcBef>
              <a:defRPr sz="2800"/>
            </a:lvl1pPr>
            <a:lvl2pPr marL="790575" indent="-333375">
              <a:spcBef>
                <a:spcPts val="600"/>
              </a:spcBef>
              <a:defRPr sz="2800"/>
            </a:lvl2pPr>
            <a:lvl3pPr marL="1234439" indent="-320039">
              <a:spcBef>
                <a:spcPts val="600"/>
              </a:spcBef>
              <a:defRPr sz="2800"/>
            </a:lvl3pPr>
            <a:lvl4pPr marL="1727200" indent="-355600">
              <a:spcBef>
                <a:spcPts val="600"/>
              </a:spcBef>
              <a:defRPr sz="2800"/>
            </a:lvl4pPr>
            <a:lvl5pPr marL="2184400" indent="-355600">
              <a:spcBef>
                <a:spcPts val="600"/>
              </a:spcBef>
              <a:defRPr sz="2800"/>
            </a:lvl5pPr>
          </a:lstStyle>
          <a:p>
            <a:pPr lvl="0">
              <a:defRPr sz="1800"/>
            </a:pPr>
            <a:r>
              <a:rPr sz="2800"/>
              <a:t>Образец текста</a:t>
            </a:r>
          </a:p>
          <a:p>
            <a:pPr lvl="1">
              <a:defRPr sz="1800"/>
            </a:pPr>
            <a:r>
              <a:rPr sz="2800"/>
              <a:t>Второй уровень</a:t>
            </a:r>
          </a:p>
          <a:p>
            <a:pPr lvl="2">
              <a:defRPr sz="1800"/>
            </a:pPr>
            <a:r>
              <a:rPr sz="2800"/>
              <a:t>Третий уровень</a:t>
            </a:r>
          </a:p>
          <a:p>
            <a:pPr lvl="3">
              <a:defRPr sz="1800"/>
            </a:pPr>
            <a:r>
              <a:rPr sz="2800"/>
              <a:t>Четвертый уровень</a:t>
            </a:r>
          </a:p>
          <a:p>
            <a:pPr lvl="4">
              <a:defRPr sz="1800"/>
            </a:pPr>
            <a:r>
              <a:rPr sz="2800"/>
              <a:t>Пятый уровень</a:t>
            </a:r>
          </a:p>
        </p:txBody>
      </p:sp>
      <p:sp>
        <p:nvSpPr>
          <p:cNvPr id="20" name="Shape 2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rPr/>
              <a:pPr lvl="0"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>
            <a:spLocks noGrp="1"/>
          </p:cNvSpPr>
          <p:nvPr>
            <p:ph type="title"/>
          </p:nvPr>
        </p:nvSpPr>
        <p:spPr>
          <a:xfrm>
            <a:off x="457200" y="256810"/>
            <a:ext cx="8229600" cy="1178656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Образец заголовка</a:t>
            </a:r>
          </a:p>
        </p:txBody>
      </p:sp>
      <p:sp>
        <p:nvSpPr>
          <p:cNvPr id="23" name="Shape 23"/>
          <p:cNvSpPr>
            <a:spLocks noGrp="1"/>
          </p:cNvSpPr>
          <p:nvPr>
            <p:ph type="body" idx="1"/>
          </p:nvPr>
        </p:nvSpPr>
        <p:spPr>
          <a:xfrm>
            <a:off x="457200" y="1435465"/>
            <a:ext cx="4040188" cy="739410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500"/>
              </a:spcBef>
              <a:buSzTx/>
              <a:buFontTx/>
              <a:buNone/>
              <a:defRPr sz="2400" b="1"/>
            </a:lvl1pPr>
          </a:lstStyle>
          <a:p>
            <a:pPr lvl="0">
              <a:defRPr sz="1800" b="0"/>
            </a:pPr>
            <a:r>
              <a:rPr sz="2400" b="1"/>
              <a:t>Образец текста</a:t>
            </a:r>
          </a:p>
        </p:txBody>
      </p:sp>
      <p:sp>
        <p:nvSpPr>
          <p:cNvPr id="24" name="Shape 24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rPr/>
              <a:pPr lvl="0"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Образец заголовка</a:t>
            </a:r>
          </a:p>
        </p:txBody>
      </p:sp>
      <p:sp>
        <p:nvSpPr>
          <p:cNvPr id="27" name="Shape 27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rPr/>
              <a:pPr lvl="0"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rPr/>
              <a:pPr lvl="0"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>
            <a:spLocks noGrp="1"/>
          </p:cNvSpPr>
          <p:nvPr>
            <p:ph type="title"/>
          </p:nvPr>
        </p:nvSpPr>
        <p:spPr>
          <a:xfrm>
            <a:off x="457200" y="0"/>
            <a:ext cx="3008314" cy="143510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pPr lvl="0">
              <a:defRPr sz="1800" b="0"/>
            </a:pPr>
            <a:r>
              <a:rPr sz="2000" b="1"/>
              <a:t>Образец заголовка</a:t>
            </a:r>
          </a:p>
        </p:txBody>
      </p:sp>
      <p:sp>
        <p:nvSpPr>
          <p:cNvPr id="32" name="Shape 32"/>
          <p:cNvSpPr>
            <a:spLocks noGrp="1"/>
          </p:cNvSpPr>
          <p:nvPr>
            <p:ph type="body" idx="1"/>
          </p:nvPr>
        </p:nvSpPr>
        <p:spPr>
          <a:xfrm>
            <a:off x="3575050" y="273050"/>
            <a:ext cx="5111750" cy="6584950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200"/>
              <a:t>Образец текста</a:t>
            </a:r>
          </a:p>
          <a:p>
            <a:pPr lvl="1">
              <a:defRPr sz="1800"/>
            </a:pPr>
            <a:r>
              <a:rPr sz="3200"/>
              <a:t>Второй уровень</a:t>
            </a:r>
          </a:p>
          <a:p>
            <a:pPr lvl="2">
              <a:defRPr sz="1800"/>
            </a:pPr>
            <a:r>
              <a:rPr sz="3200"/>
              <a:t>Третий уровень</a:t>
            </a:r>
          </a:p>
          <a:p>
            <a:pPr lvl="3">
              <a:defRPr sz="1800"/>
            </a:pPr>
            <a:r>
              <a:rPr sz="3200"/>
              <a:t>Четвертый уровень</a:t>
            </a:r>
          </a:p>
          <a:p>
            <a:pPr lvl="4">
              <a:defRPr sz="1800"/>
            </a:pPr>
            <a:r>
              <a:rPr sz="3200"/>
              <a:t>Пятый уровень</a:t>
            </a:r>
          </a:p>
        </p:txBody>
      </p:sp>
      <p:sp>
        <p:nvSpPr>
          <p:cNvPr id="33" name="Shape 3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rPr/>
              <a:pPr lvl="0"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1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pPr lvl="0">
              <a:defRPr sz="1800" b="0"/>
            </a:pPr>
            <a:r>
              <a:rPr sz="2000" b="1"/>
              <a:t>Образец заголовка</a:t>
            </a:r>
          </a:p>
        </p:txBody>
      </p:sp>
      <p:sp>
        <p:nvSpPr>
          <p:cNvPr id="36" name="Shape 36"/>
          <p:cNvSpPr>
            <a:spLocks noGrp="1"/>
          </p:cNvSpPr>
          <p:nvPr>
            <p:ph type="body" idx="1"/>
          </p:nvPr>
        </p:nvSpPr>
        <p:spPr>
          <a:xfrm>
            <a:off x="1792288" y="5367337"/>
            <a:ext cx="5486401" cy="804863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300"/>
              </a:spcBef>
              <a:buSzTx/>
              <a:buFontTx/>
              <a:buNone/>
              <a:defRPr sz="1400"/>
            </a:lvl1pPr>
          </a:lstStyle>
          <a:p>
            <a:pPr lvl="0">
              <a:defRPr sz="1800"/>
            </a:pPr>
            <a:r>
              <a:rPr sz="1400"/>
              <a:t>Образец текста</a:t>
            </a:r>
          </a:p>
        </p:txBody>
      </p:sp>
      <p:sp>
        <p:nvSpPr>
          <p:cNvPr id="37" name="Shape 37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rPr/>
              <a:pPr lvl="0"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title"/>
          </p:nvPr>
        </p:nvSpPr>
        <p:spPr>
          <a:xfrm>
            <a:off x="457200" y="92076"/>
            <a:ext cx="8229600" cy="15081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 anchor="ctr">
            <a:normAutofit/>
          </a:bodyPr>
          <a:lstStyle/>
          <a:p>
            <a:pPr lvl="0">
              <a:defRPr sz="1800"/>
            </a:pPr>
            <a:r>
              <a:rPr sz="4400"/>
              <a:t>Образец заголовка</a:t>
            </a:r>
          </a:p>
        </p:txBody>
      </p:sp>
      <p:sp>
        <p:nvSpPr>
          <p:cNvPr id="3" name="Shap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5257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/>
          <a:p>
            <a:pPr lvl="0">
              <a:defRPr sz="1800"/>
            </a:pPr>
            <a:r>
              <a:rPr sz="3200"/>
              <a:t>Образец текста</a:t>
            </a:r>
          </a:p>
          <a:p>
            <a:pPr lvl="1">
              <a:defRPr sz="1800"/>
            </a:pPr>
            <a:r>
              <a:rPr sz="3200"/>
              <a:t>Второй уровень</a:t>
            </a:r>
          </a:p>
          <a:p>
            <a:pPr lvl="2">
              <a:defRPr sz="1800"/>
            </a:pPr>
            <a:r>
              <a:rPr sz="3200"/>
              <a:t>Третий уровень</a:t>
            </a:r>
          </a:p>
          <a:p>
            <a:pPr lvl="3">
              <a:defRPr sz="1800"/>
            </a:pPr>
            <a:r>
              <a:rPr sz="3200"/>
              <a:t>Четвертый уровень</a:t>
            </a:r>
          </a:p>
          <a:p>
            <a:pPr lvl="4">
              <a:defRPr sz="1800"/>
            </a:pPr>
            <a:r>
              <a:rPr sz="3200"/>
              <a:t>Пятый уровень</a:t>
            </a:r>
          </a:p>
        </p:txBody>
      </p:sp>
      <p:sp>
        <p:nvSpPr>
          <p:cNvPr id="4" name="Shape 4"/>
          <p:cNvSpPr>
            <a:spLocks noGrp="1"/>
          </p:cNvSpPr>
          <p:nvPr>
            <p:ph type="sldNum" sz="quarter" idx="2"/>
          </p:nvPr>
        </p:nvSpPr>
        <p:spPr>
          <a:xfrm>
            <a:off x="6553200" y="6404292"/>
            <a:ext cx="2133600" cy="269241"/>
          </a:xfrm>
          <a:prstGeom prst="rect">
            <a:avLst/>
          </a:prstGeom>
          <a:ln w="12700">
            <a:miter lim="400000"/>
          </a:ln>
        </p:spPr>
        <p:txBody>
          <a:bodyPr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pPr lvl="0"/>
            <a:fld id="{86CB4B4D-7CA3-9044-876B-883B54F8677D}" type="slidenum">
              <a:rPr/>
              <a:pPr lvl="0"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/>
  <p:txStyles>
    <p:titleStyle>
      <a:lvl1pPr algn="ctr">
        <a:defRPr sz="4400">
          <a:latin typeface="Calibri"/>
          <a:ea typeface="Calibri"/>
          <a:cs typeface="Calibri"/>
          <a:sym typeface="Calibri"/>
        </a:defRPr>
      </a:lvl1pPr>
      <a:lvl2pPr algn="ctr">
        <a:defRPr sz="4400">
          <a:latin typeface="Calibri"/>
          <a:ea typeface="Calibri"/>
          <a:cs typeface="Calibri"/>
          <a:sym typeface="Calibri"/>
        </a:defRPr>
      </a:lvl2pPr>
      <a:lvl3pPr algn="ctr">
        <a:defRPr sz="4400">
          <a:latin typeface="Calibri"/>
          <a:ea typeface="Calibri"/>
          <a:cs typeface="Calibri"/>
          <a:sym typeface="Calibri"/>
        </a:defRPr>
      </a:lvl3pPr>
      <a:lvl4pPr algn="ctr">
        <a:defRPr sz="4400">
          <a:latin typeface="Calibri"/>
          <a:ea typeface="Calibri"/>
          <a:cs typeface="Calibri"/>
          <a:sym typeface="Calibri"/>
        </a:defRPr>
      </a:lvl4pPr>
      <a:lvl5pPr algn="ctr">
        <a:defRPr sz="4400">
          <a:latin typeface="Calibri"/>
          <a:ea typeface="Calibri"/>
          <a:cs typeface="Calibri"/>
          <a:sym typeface="Calibri"/>
        </a:defRPr>
      </a:lvl5pPr>
      <a:lvl6pPr algn="ctr">
        <a:defRPr sz="4400">
          <a:latin typeface="Calibri"/>
          <a:ea typeface="Calibri"/>
          <a:cs typeface="Calibri"/>
          <a:sym typeface="Calibri"/>
        </a:defRPr>
      </a:lvl6pPr>
      <a:lvl7pPr algn="ctr">
        <a:defRPr sz="4400">
          <a:latin typeface="Calibri"/>
          <a:ea typeface="Calibri"/>
          <a:cs typeface="Calibri"/>
          <a:sym typeface="Calibri"/>
        </a:defRPr>
      </a:lvl7pPr>
      <a:lvl8pPr algn="ctr">
        <a:defRPr sz="4400">
          <a:latin typeface="Calibri"/>
          <a:ea typeface="Calibri"/>
          <a:cs typeface="Calibri"/>
          <a:sym typeface="Calibri"/>
        </a:defRPr>
      </a:lvl8pPr>
      <a:lvl9pPr algn="ctr">
        <a:defRPr sz="4400">
          <a:latin typeface="Calibri"/>
          <a:ea typeface="Calibri"/>
          <a:cs typeface="Calibri"/>
          <a:sym typeface="Calibri"/>
        </a:defRPr>
      </a:lvl9pPr>
    </p:titleStyle>
    <p:bodyStyle>
      <a:lvl1pPr marL="342900" indent="-342900">
        <a:spcBef>
          <a:spcPts val="700"/>
        </a:spcBef>
        <a:buSzPct val="100000"/>
        <a:buFont typeface="Arial"/>
        <a:buChar char="•"/>
        <a:defRPr sz="3200">
          <a:latin typeface="Calibri"/>
          <a:ea typeface="Calibri"/>
          <a:cs typeface="Calibri"/>
          <a:sym typeface="Calibri"/>
        </a:defRPr>
      </a:lvl1pPr>
      <a:lvl2pPr marL="783771" indent="-326571">
        <a:spcBef>
          <a:spcPts val="700"/>
        </a:spcBef>
        <a:buSzPct val="100000"/>
        <a:buFont typeface="Arial"/>
        <a:buChar char="–"/>
        <a:defRPr sz="3200">
          <a:latin typeface="Calibri"/>
          <a:ea typeface="Calibri"/>
          <a:cs typeface="Calibri"/>
          <a:sym typeface="Calibri"/>
        </a:defRPr>
      </a:lvl2pPr>
      <a:lvl3pPr marL="1219200" indent="-304800">
        <a:spcBef>
          <a:spcPts val="700"/>
        </a:spcBef>
        <a:buSzPct val="100000"/>
        <a:buFont typeface="Arial"/>
        <a:buChar char="•"/>
        <a:defRPr sz="3200">
          <a:latin typeface="Calibri"/>
          <a:ea typeface="Calibri"/>
          <a:cs typeface="Calibri"/>
          <a:sym typeface="Calibri"/>
        </a:defRPr>
      </a:lvl3pPr>
      <a:lvl4pPr marL="1737360" indent="-365760">
        <a:spcBef>
          <a:spcPts val="700"/>
        </a:spcBef>
        <a:buSzPct val="100000"/>
        <a:buFont typeface="Arial"/>
        <a:buChar char="–"/>
        <a:defRPr sz="3200">
          <a:latin typeface="Calibri"/>
          <a:ea typeface="Calibri"/>
          <a:cs typeface="Calibri"/>
          <a:sym typeface="Calibri"/>
        </a:defRPr>
      </a:lvl4pPr>
      <a:lvl5pPr marL="2194560" indent="-365760">
        <a:spcBef>
          <a:spcPts val="700"/>
        </a:spcBef>
        <a:buSzPct val="100000"/>
        <a:buFont typeface="Arial"/>
        <a:buChar char="»"/>
        <a:defRPr sz="3200">
          <a:latin typeface="Calibri"/>
          <a:ea typeface="Calibri"/>
          <a:cs typeface="Calibri"/>
          <a:sym typeface="Calibri"/>
        </a:defRPr>
      </a:lvl5pPr>
      <a:lvl6pPr marL="2651760" indent="-365760">
        <a:spcBef>
          <a:spcPts val="700"/>
        </a:spcBef>
        <a:buSzPct val="100000"/>
        <a:buFont typeface="Arial"/>
        <a:buChar char="•"/>
        <a:defRPr sz="3200">
          <a:latin typeface="Calibri"/>
          <a:ea typeface="Calibri"/>
          <a:cs typeface="Calibri"/>
          <a:sym typeface="Calibri"/>
        </a:defRPr>
      </a:lvl6pPr>
      <a:lvl7pPr marL="3108960" indent="-365760">
        <a:spcBef>
          <a:spcPts val="700"/>
        </a:spcBef>
        <a:buSzPct val="100000"/>
        <a:buFont typeface="Arial"/>
        <a:buChar char="•"/>
        <a:defRPr sz="3200">
          <a:latin typeface="Calibri"/>
          <a:ea typeface="Calibri"/>
          <a:cs typeface="Calibri"/>
          <a:sym typeface="Calibri"/>
        </a:defRPr>
      </a:lvl7pPr>
      <a:lvl8pPr marL="3566159" indent="-365759">
        <a:spcBef>
          <a:spcPts val="700"/>
        </a:spcBef>
        <a:buSzPct val="100000"/>
        <a:buFont typeface="Arial"/>
        <a:buChar char="•"/>
        <a:defRPr sz="3200">
          <a:latin typeface="Calibri"/>
          <a:ea typeface="Calibri"/>
          <a:cs typeface="Calibri"/>
          <a:sym typeface="Calibri"/>
        </a:defRPr>
      </a:lvl8pPr>
      <a:lvl9pPr marL="4023359" indent="-365759">
        <a:spcBef>
          <a:spcPts val="700"/>
        </a:spcBef>
        <a:buSzPct val="100000"/>
        <a:buFont typeface="Arial"/>
        <a:buChar char="•"/>
        <a:defRPr sz="3200">
          <a:latin typeface="Calibri"/>
          <a:ea typeface="Calibri"/>
          <a:cs typeface="Calibri"/>
          <a:sym typeface="Calibri"/>
        </a:defRPr>
      </a:lvl9pPr>
    </p:bodyStyle>
    <p:otherStyle>
      <a:lvl1pPr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1pPr>
      <a:lvl2pPr indent="457200"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2pPr>
      <a:lvl3pPr indent="914400"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3pPr>
      <a:lvl4pPr indent="1371600"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4pPr>
      <a:lvl5pPr indent="1828800"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5pPr>
      <a:lvl6pPr indent="2286000"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6pPr>
      <a:lvl7pPr indent="2743200"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7pPr>
      <a:lvl8pPr indent="3200400"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8pPr>
      <a:lvl9pPr indent="3657600"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 ?><Relationships xmlns="http://schemas.openxmlformats.org/package/2006/relationships"><Relationship Id="rId3" Target="../media/image2.jpeg" Type="http://schemas.openxmlformats.org/officeDocument/2006/relationships/image"/><Relationship Id="rId2" Target="../media/image1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10.xml.rels><?xml version="1.0" encoding="UTF-8" standalone="yes" ?><Relationships xmlns="http://schemas.openxmlformats.org/package/2006/relationships"><Relationship Id="rId3" Target="../media/image5.jpeg" Type="http://schemas.openxmlformats.org/officeDocument/2006/relationships/image"/><Relationship Id="rId2" Target="../media/image10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11.xml.rels><?xml version="1.0" encoding="UTF-8" standalone="yes" ?><Relationships xmlns="http://schemas.openxmlformats.org/package/2006/relationships"><Relationship Id="rId3" Target="../media/image2.jpeg" Type="http://schemas.openxmlformats.org/officeDocument/2006/relationships/image"/><Relationship Id="rId2" Target="../media/image11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12.xml.rels><?xml version="1.0" encoding="UTF-8" standalone="yes" ?><Relationships xmlns="http://schemas.openxmlformats.org/package/2006/relationships"><Relationship Id="rId3" Target="../media/image2.jpeg" Type="http://schemas.openxmlformats.org/officeDocument/2006/relationships/image"/><Relationship Id="rId2" Target="../media/image12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13.xml.rels><?xml version="1.0" encoding="UTF-8" standalone="yes" ?><Relationships xmlns="http://schemas.openxmlformats.org/package/2006/relationships"><Relationship Id="rId3" Target="../media/image13.jpeg" Type="http://schemas.openxmlformats.org/officeDocument/2006/relationships/image"/><Relationship Id="rId2" Target="../media/image2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14.xml.rels><?xml version="1.0" encoding="UTF-8" standalone="yes" ?><Relationships xmlns="http://schemas.openxmlformats.org/package/2006/relationships"><Relationship Id="rId3" Target="../media/image14.jpeg" Type="http://schemas.openxmlformats.org/officeDocument/2006/relationships/image"/><Relationship Id="rId2" Target="../media/image2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15.xml.rels><?xml version="1.0" encoding="UTF-8" standalone="yes" ?><Relationships xmlns="http://schemas.openxmlformats.org/package/2006/relationships"><Relationship Id="rId3" Target="../media/image15.jpeg" Type="http://schemas.openxmlformats.org/officeDocument/2006/relationships/image"/><Relationship Id="rId2" Target="../media/image2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 ?><Relationships xmlns="http://schemas.openxmlformats.org/package/2006/relationships"><Relationship Id="rId3" Target="../media/image3.jpeg" Type="http://schemas.openxmlformats.org/officeDocument/2006/relationships/image"/><Relationship Id="rId2" Target="../media/image2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3.xml.rels><?xml version="1.0" encoding="UTF-8" standalone="yes" ?><Relationships xmlns="http://schemas.openxmlformats.org/package/2006/relationships"><Relationship Id="rId3" Target="../media/image5.jpeg" Type="http://schemas.openxmlformats.org/officeDocument/2006/relationships/image"/><Relationship Id="rId2" Target="../media/image4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4.xml.rels><?xml version="1.0" encoding="UTF-8" standalone="yes" ?><Relationships xmlns="http://schemas.openxmlformats.org/package/2006/relationships"><Relationship Id="rId3" Target="../media/image5.jpeg" Type="http://schemas.openxmlformats.org/officeDocument/2006/relationships/image"/><Relationship Id="rId2" Target="../media/image2.jpeg" Type="http://schemas.openxmlformats.org/officeDocument/2006/relationships/image"/><Relationship Id="rId1" Target="../slideLayouts/slideLayout2.xml" Type="http://schemas.openxmlformats.org/officeDocument/2006/relationships/slideLayout"/><Relationship Id="rId4" Target="../media/image6.jpeg" Type="http://schemas.openxmlformats.org/officeDocument/2006/relationships/image"/></Relationships>
</file>

<file path=ppt/slides/_rels/slide5.xml.rels><?xml version="1.0" encoding="UTF-8" standalone="yes" ?><Relationships xmlns="http://schemas.openxmlformats.org/package/2006/relationships"><Relationship Id="rId3" Target="../media/image5.jpeg" Type="http://schemas.openxmlformats.org/officeDocument/2006/relationships/image"/><Relationship Id="rId2" Target="../media/image7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6.xml.rels><?xml version="1.0" encoding="UTF-8" standalone="yes" ?><Relationships xmlns="http://schemas.openxmlformats.org/package/2006/relationships"><Relationship Id="rId3" Target="../media/image5.jpeg" Type="http://schemas.openxmlformats.org/officeDocument/2006/relationships/image"/><Relationship Id="rId2" Target="../media/image7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7.xml.rels><?xml version="1.0" encoding="UTF-8" standalone="yes" ?><Relationships xmlns="http://schemas.openxmlformats.org/package/2006/relationships"><Relationship Id="rId3" Target="../media/image5.jpeg" Type="http://schemas.openxmlformats.org/officeDocument/2006/relationships/image"/><Relationship Id="rId2" Target="../media/image8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8.xml.rels><?xml version="1.0" encoding="UTF-8" standalone="yes" ?><Relationships xmlns="http://schemas.openxmlformats.org/package/2006/relationships"><Relationship Id="rId3" Target="../media/image5.jpeg" Type="http://schemas.openxmlformats.org/officeDocument/2006/relationships/image"/><Relationship Id="rId2" Target="../media/image9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9.xml.rels><?xml version="1.0" encoding="UTF-8" standalone="yes" ?><Relationships xmlns="http://schemas.openxmlformats.org/package/2006/relationships"><Relationship Id="rId3" Target="../media/image6.jpeg" Type="http://schemas.openxmlformats.org/officeDocument/2006/relationships/image"/><Relationship Id="rId2" Target="../media/image5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6" name="image21.png"/>
          <p:cNvPicPr/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-252536" y="-171401"/>
            <a:ext cx="9577065" cy="7240570"/>
          </a:xfrm>
          <a:prstGeom prst="rect">
            <a:avLst/>
          </a:prstGeom>
          <a:ln w="12700">
            <a:miter lim="400000"/>
          </a:ln>
        </p:spPr>
      </p:pic>
      <p:sp>
        <p:nvSpPr>
          <p:cNvPr id="187" name="Shape 187"/>
          <p:cNvSpPr/>
          <p:nvPr/>
        </p:nvSpPr>
        <p:spPr>
          <a:xfrm>
            <a:off x="-252536" y="-243408"/>
            <a:ext cx="9577066" cy="720082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</a:defRPr>
            </a:pPr>
            <a:endParaRPr dirty="0"/>
          </a:p>
        </p:txBody>
      </p:sp>
      <p:sp>
        <p:nvSpPr>
          <p:cNvPr id="188" name="Shape 188"/>
          <p:cNvSpPr/>
          <p:nvPr/>
        </p:nvSpPr>
        <p:spPr>
          <a:xfrm>
            <a:off x="-180528" y="1052735"/>
            <a:ext cx="4536504" cy="5805266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</a:defRPr>
            </a:pPr>
            <a:endParaRPr dirty="0"/>
          </a:p>
        </p:txBody>
      </p:sp>
      <p:pic>
        <p:nvPicPr>
          <p:cNvPr id="189" name="image3.jpg" descr="ООО  Промет_сейфобщ_верх1_р"/>
          <p:cNvPicPr/>
          <p:nvPr/>
        </p:nvPicPr>
        <p:blipFill>
          <a:blip r:embed="rId3" cstate="print">
            <a:extLst/>
          </a:blip>
          <a:srcRect l="80679"/>
          <a:stretch>
            <a:fillRect/>
          </a:stretch>
        </p:blipFill>
        <p:spPr>
          <a:xfrm>
            <a:off x="2915816" y="1340767"/>
            <a:ext cx="1129266" cy="478466"/>
          </a:xfrm>
          <a:prstGeom prst="rect">
            <a:avLst/>
          </a:prstGeom>
          <a:ln w="12700">
            <a:miter lim="400000"/>
          </a:ln>
        </p:spPr>
      </p:pic>
      <p:sp>
        <p:nvSpPr>
          <p:cNvPr id="190" name="Shape 190"/>
          <p:cNvSpPr/>
          <p:nvPr/>
        </p:nvSpPr>
        <p:spPr>
          <a:xfrm>
            <a:off x="284931" y="2549855"/>
            <a:ext cx="3528393" cy="32265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/>
          <a:p>
            <a:pPr lvl="0" algn="ctr">
              <a:spcBef>
                <a:spcPts val="600"/>
              </a:spcBef>
            </a:pPr>
            <a:r>
              <a:rPr sz="2000" b="1" dirty="0">
                <a:solidFill>
                  <a:schemeClr val="tx1"/>
                </a:solidFill>
                <a:latin typeface="Book Antiqua" panose="02040602050305030304" pitchFamily="18" charset="0"/>
              </a:rPr>
              <a:t>АВТОМАТИЧЕСКИЕ </a:t>
            </a:r>
          </a:p>
          <a:p>
            <a:pPr lvl="0" algn="ctr">
              <a:spcBef>
                <a:spcPts val="600"/>
              </a:spcBef>
            </a:pPr>
            <a:r>
              <a:rPr sz="2000" b="1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КЛЮЧНИЦ</a:t>
            </a:r>
            <a:r>
              <a:rPr lang="ru-RU" sz="2000" b="1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Ы</a:t>
            </a:r>
          </a:p>
          <a:p>
            <a:pPr lvl="0" algn="l">
              <a:spcBef>
                <a:spcPts val="600"/>
              </a:spcBef>
            </a:pPr>
            <a:r>
              <a:rPr lang="ru-RU" sz="1600" b="1" dirty="0" smtClean="0">
                <a:solidFill>
                  <a:srgbClr val="558ED5"/>
                </a:solidFill>
                <a:latin typeface="Book Antiqua" panose="02040602050305030304" pitchFamily="18" charset="0"/>
              </a:rPr>
              <a:t>Серии </a:t>
            </a:r>
            <a:r>
              <a:rPr lang="en-US" sz="1600" b="1" dirty="0" smtClean="0">
                <a:solidFill>
                  <a:srgbClr val="558ED5"/>
                </a:solidFill>
                <a:latin typeface="Book Antiqua" panose="02040602050305030304" pitchFamily="18" charset="0"/>
              </a:rPr>
              <a:t>KMS</a:t>
            </a:r>
          </a:p>
          <a:p>
            <a:pPr lvl="0" algn="l">
              <a:spcBef>
                <a:spcPts val="600"/>
              </a:spcBef>
            </a:pPr>
            <a:endParaRPr lang="ru-RU" sz="2000" b="1" dirty="0" smtClean="0">
              <a:solidFill>
                <a:srgbClr val="808080"/>
              </a:solidFill>
              <a:latin typeface="Book Antiqua" panose="02040602050305030304" pitchFamily="18" charset="0"/>
            </a:endParaRPr>
          </a:p>
          <a:p>
            <a:pPr lvl="0" algn="ctr">
              <a:spcBef>
                <a:spcPts val="600"/>
              </a:spcBef>
            </a:pPr>
            <a:r>
              <a:rPr lang="ru-RU" sz="2000" b="1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С ТЕРМИНАЛОМ </a:t>
            </a:r>
          </a:p>
          <a:p>
            <a:pPr lvl="0" algn="ctr">
              <a:spcBef>
                <a:spcPts val="600"/>
              </a:spcBef>
            </a:pPr>
            <a:r>
              <a:rPr lang="en-US" sz="2000" b="1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VIRDI</a:t>
            </a:r>
            <a:endParaRPr lang="ru-RU" sz="2000" b="1" dirty="0">
              <a:solidFill>
                <a:schemeClr val="tx1"/>
              </a:solidFill>
              <a:latin typeface="Book Antiqua" panose="02040602050305030304" pitchFamily="18" charset="0"/>
            </a:endParaRPr>
          </a:p>
          <a:p>
            <a:pPr lvl="0">
              <a:spcBef>
                <a:spcPts val="400"/>
              </a:spcBef>
            </a:pPr>
            <a:endParaRPr sz="2000" dirty="0">
              <a:solidFill>
                <a:srgbClr val="808080"/>
              </a:solidFill>
            </a:endParaRPr>
          </a:p>
          <a:p>
            <a:pPr marL="342900" lvl="0" indent="-342900">
              <a:spcBef>
                <a:spcPts val="400"/>
              </a:spcBef>
            </a:pPr>
            <a:endParaRPr sz="3200" dirty="0"/>
          </a:p>
        </p:txBody>
      </p:sp>
    </p:spTree>
  </p:cSld>
  <p:clrMapOvr>
    <a:masterClrMapping/>
  </p:clrMapOvr>
  <p:transition spd="med">
    <p:wheel spokes="3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340768"/>
            <a:ext cx="3400425" cy="433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Прямоугольник 11"/>
          <p:cNvSpPr/>
          <p:nvPr/>
        </p:nvSpPr>
        <p:spPr>
          <a:xfrm>
            <a:off x="3275856" y="620688"/>
            <a:ext cx="5904656" cy="5544616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0" y="0"/>
            <a:ext cx="7524328" cy="119675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0" y="5949280"/>
            <a:ext cx="9144000" cy="10081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1" name="Рисунок 10" descr="ООО  Промет_сейфобщ_верх1_р"/>
          <p:cNvPicPr/>
          <p:nvPr/>
        </p:nvPicPr>
        <p:blipFill>
          <a:blip r:embed="rId3" cstate="print"/>
          <a:srcRect l="80679"/>
          <a:stretch>
            <a:fillRect/>
          </a:stretch>
        </p:blipFill>
        <p:spPr bwMode="auto">
          <a:xfrm>
            <a:off x="7668344" y="6165304"/>
            <a:ext cx="1129266" cy="4784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Platshållare för text 12"/>
          <p:cNvSpPr txBox="1">
            <a:spLocks/>
          </p:cNvSpPr>
          <p:nvPr/>
        </p:nvSpPr>
        <p:spPr>
          <a:xfrm>
            <a:off x="3347864" y="1340768"/>
            <a:ext cx="5616624" cy="4608512"/>
          </a:xfrm>
          <a:prstGeom prst="rect">
            <a:avLst/>
          </a:prstGeom>
        </p:spPr>
        <p:txBody>
          <a:bodyPr/>
          <a:lstStyle/>
          <a:p>
            <a:pPr lvl="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ru-RU" sz="1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500" dirty="0" smtClean="0">
                <a:solidFill>
                  <a:schemeClr val="bg1"/>
                </a:solidFill>
                <a:latin typeface="Book Antiqua" panose="02040602050305030304" pitchFamily="18" charset="0"/>
                <a:cs typeface="Arial" pitchFamily="34" charset="0"/>
              </a:rPr>
              <a:t>Сенсорный дисплей</a:t>
            </a:r>
          </a:p>
          <a:p>
            <a:pPr lvl="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kumimoji="0" lang="ru-RU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ook Antiqua" panose="02040602050305030304" pitchFamily="18" charset="0"/>
                <a:cs typeface="Arial" pitchFamily="34" charset="0"/>
              </a:rPr>
              <a:t> </a:t>
            </a:r>
            <a:r>
              <a:rPr lang="ru-RU" sz="1500" kern="1200" dirty="0" smtClean="0">
                <a:solidFill>
                  <a:schemeClr val="bg1"/>
                </a:solidFill>
                <a:latin typeface="Book Antiqua" panose="02040602050305030304" pitchFamily="18" charset="0"/>
                <a:cs typeface="Arial" pitchFamily="34" charset="0"/>
              </a:rPr>
              <a:t>База данных до 200.000 пользователей</a:t>
            </a:r>
          </a:p>
          <a:p>
            <a:pPr lvl="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ru-RU" sz="1500" kern="1200" dirty="0" smtClean="0">
                <a:solidFill>
                  <a:schemeClr val="bg1"/>
                </a:solidFill>
                <a:latin typeface="Book Antiqua" panose="02040602050305030304" pitchFamily="18" charset="0"/>
                <a:cs typeface="Arial" pitchFamily="34" charset="0"/>
              </a:rPr>
              <a:t> Хранение до 1.000.000 сообщений истории</a:t>
            </a:r>
          </a:p>
          <a:p>
            <a:pPr lvl="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ru-RU" sz="1500" kern="1200" dirty="0" smtClean="0">
                <a:solidFill>
                  <a:schemeClr val="bg1"/>
                </a:solidFill>
                <a:latin typeface="Book Antiqua" panose="02040602050305030304" pitchFamily="18" charset="0"/>
                <a:cs typeface="Arial" pitchFamily="34" charset="0"/>
              </a:rPr>
              <a:t> Возможность соединяться с сервером по протоколу </a:t>
            </a:r>
            <a:r>
              <a:rPr lang="en-US" sz="1500" kern="1200" dirty="0" smtClean="0">
                <a:solidFill>
                  <a:schemeClr val="bg1"/>
                </a:solidFill>
                <a:latin typeface="Book Antiqua" panose="02040602050305030304" pitchFamily="18" charset="0"/>
                <a:cs typeface="Arial" pitchFamily="34" charset="0"/>
              </a:rPr>
              <a:t>TCP-IP</a:t>
            </a:r>
            <a:endParaRPr lang="ru-RU" sz="1500" kern="1200" dirty="0" smtClean="0">
              <a:solidFill>
                <a:schemeClr val="bg1"/>
              </a:solidFill>
              <a:latin typeface="Book Antiqua" panose="02040602050305030304" pitchFamily="18" charset="0"/>
              <a:cs typeface="Arial" pitchFamily="34" charset="0"/>
            </a:endParaRPr>
          </a:p>
          <a:p>
            <a:pPr lvl="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ru-RU" sz="1500" kern="1200" dirty="0" smtClean="0">
                <a:solidFill>
                  <a:schemeClr val="bg1"/>
                </a:solidFill>
                <a:latin typeface="Book Antiqua" panose="02040602050305030304" pitchFamily="18" charset="0"/>
                <a:cs typeface="Arial" pitchFamily="34" charset="0"/>
              </a:rPr>
              <a:t> Наличие </a:t>
            </a:r>
            <a:r>
              <a:rPr lang="en-US" sz="1500" kern="1200" dirty="0" smtClean="0">
                <a:solidFill>
                  <a:schemeClr val="bg1"/>
                </a:solidFill>
                <a:latin typeface="Book Antiqua" panose="02040602050305030304" pitchFamily="18" charset="0"/>
                <a:cs typeface="Arial" pitchFamily="34" charset="0"/>
              </a:rPr>
              <a:t>USB</a:t>
            </a:r>
            <a:r>
              <a:rPr lang="ru-RU" sz="1500" kern="1200" dirty="0" smtClean="0">
                <a:solidFill>
                  <a:schemeClr val="bg1"/>
                </a:solidFill>
                <a:latin typeface="Book Antiqua" panose="02040602050305030304" pitchFamily="18" charset="0"/>
                <a:cs typeface="Arial" pitchFamily="34" charset="0"/>
              </a:rPr>
              <a:t> </a:t>
            </a:r>
            <a:r>
              <a:rPr lang="en-US" sz="1500" kern="1200" dirty="0" smtClean="0">
                <a:solidFill>
                  <a:schemeClr val="bg1"/>
                </a:solidFill>
                <a:latin typeface="Book Antiqua" panose="02040602050305030304" pitchFamily="18" charset="0"/>
                <a:cs typeface="Arial" pitchFamily="34" charset="0"/>
              </a:rPr>
              <a:t>– </a:t>
            </a:r>
            <a:r>
              <a:rPr lang="ru-RU" sz="1500" kern="1200" dirty="0" smtClean="0">
                <a:solidFill>
                  <a:schemeClr val="bg1"/>
                </a:solidFill>
                <a:latin typeface="Book Antiqua" panose="02040602050305030304" pitchFamily="18" charset="0"/>
                <a:cs typeface="Arial" pitchFamily="34" charset="0"/>
              </a:rPr>
              <a:t>порта и возможность настройки </a:t>
            </a:r>
            <a:r>
              <a:rPr lang="en-US" sz="1500" kern="1200" dirty="0" err="1" smtClean="0">
                <a:solidFill>
                  <a:schemeClr val="bg1"/>
                </a:solidFill>
                <a:latin typeface="Book Antiqua" panose="02040602050305030304" pitchFamily="18" charset="0"/>
                <a:cs typeface="Arial" pitchFamily="34" charset="0"/>
              </a:rPr>
              <a:t>Wiegand</a:t>
            </a:r>
            <a:r>
              <a:rPr lang="en-US" sz="1500" kern="1200" dirty="0" smtClean="0">
                <a:solidFill>
                  <a:schemeClr val="bg1"/>
                </a:solidFill>
                <a:latin typeface="Book Antiqua" panose="02040602050305030304" pitchFamily="18" charset="0"/>
                <a:cs typeface="Arial" pitchFamily="34" charset="0"/>
              </a:rPr>
              <a:t>-</a:t>
            </a:r>
            <a:r>
              <a:rPr lang="ru-RU" sz="1500" kern="1200" dirty="0" smtClean="0">
                <a:solidFill>
                  <a:schemeClr val="bg1"/>
                </a:solidFill>
                <a:latin typeface="Book Antiqua" panose="02040602050305030304" pitchFamily="18" charset="0"/>
                <a:cs typeface="Arial" pitchFamily="34" charset="0"/>
              </a:rPr>
              <a:t>соединения</a:t>
            </a:r>
          </a:p>
          <a:p>
            <a:pPr lvl="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kumimoji="0" lang="ru-RU" sz="150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ook Antiqua" panose="02040602050305030304" pitchFamily="18" charset="0"/>
                <a:cs typeface="Arial" pitchFamily="34" charset="0"/>
              </a:rPr>
              <a:t> Поддержка </a:t>
            </a:r>
            <a:r>
              <a:rPr kumimoji="0" lang="en-US" sz="150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ook Antiqua" panose="02040602050305030304" pitchFamily="18" charset="0"/>
                <a:cs typeface="Arial" pitchFamily="34" charset="0"/>
              </a:rPr>
              <a:t>VoIP</a:t>
            </a:r>
            <a:endParaRPr kumimoji="0" lang="ru-RU" sz="1500" i="0" u="none" strike="noStrike" kern="1200" cap="none" spc="0" normalizeH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Book Antiqua" panose="02040602050305030304" pitchFamily="18" charset="0"/>
              <a:cs typeface="Arial" pitchFamily="34" charset="0"/>
            </a:endParaRPr>
          </a:p>
          <a:p>
            <a:pPr lvl="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ru-RU" sz="1500" kern="1200" dirty="0" smtClean="0">
                <a:solidFill>
                  <a:schemeClr val="bg1"/>
                </a:solidFill>
                <a:latin typeface="Book Antiqua" panose="02040602050305030304" pitchFamily="18" charset="0"/>
                <a:cs typeface="Arial" pitchFamily="34" charset="0"/>
              </a:rPr>
              <a:t> Фронтальная фотокамера</a:t>
            </a:r>
            <a:endParaRPr kumimoji="0" lang="en-US" sz="1500" i="0" u="none" strike="noStrike" kern="1200" cap="none" spc="0" normalizeH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Book Antiqua" panose="02040602050305030304" pitchFamily="18" charset="0"/>
              <a:cs typeface="Arial" pitchFamily="34" charset="0"/>
            </a:endParaRPr>
          </a:p>
          <a:p>
            <a:pPr lvl="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ru-RU" sz="1500" kern="1200" dirty="0" smtClean="0">
                <a:solidFill>
                  <a:schemeClr val="bg1"/>
                </a:solidFill>
                <a:latin typeface="Book Antiqua" panose="02040602050305030304" pitchFamily="18" charset="0"/>
                <a:cs typeface="Arial" pitchFamily="34" charset="0"/>
              </a:rPr>
              <a:t> Возможность работать как автономно, так и с ПО: </a:t>
            </a:r>
            <a:r>
              <a:rPr lang="en-US" sz="1500" kern="1200" dirty="0" smtClean="0">
                <a:solidFill>
                  <a:schemeClr val="bg1"/>
                </a:solidFill>
                <a:latin typeface="Book Antiqua" panose="02040602050305030304" pitchFamily="18" charset="0"/>
                <a:cs typeface="Arial" pitchFamily="34" charset="0"/>
              </a:rPr>
              <a:t>UNIS</a:t>
            </a:r>
            <a:endParaRPr lang="ru-RU" sz="1500" kern="1200" dirty="0" smtClean="0">
              <a:solidFill>
                <a:schemeClr val="bg1"/>
              </a:solidFill>
              <a:latin typeface="Book Antiqua" panose="02040602050305030304" pitchFamily="18" charset="0"/>
              <a:cs typeface="Arial" pitchFamily="34" charset="0"/>
            </a:endParaRPr>
          </a:p>
          <a:p>
            <a:pPr lvl="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kumimoji="0" lang="ru-RU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ook Antiqua" panose="02040602050305030304" pitchFamily="18" charset="0"/>
                <a:cs typeface="Arial" pitchFamily="34" charset="0"/>
              </a:rPr>
              <a:t> Возможность легко и быстро выгрузить по </a:t>
            </a:r>
            <a:r>
              <a:rPr kumimoji="0" lang="en-US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ook Antiqua" panose="02040602050305030304" pitchFamily="18" charset="0"/>
                <a:cs typeface="Arial" pitchFamily="34" charset="0"/>
              </a:rPr>
              <a:t>USB</a:t>
            </a:r>
            <a:r>
              <a:rPr kumimoji="0" lang="ru-RU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ook Antiqua" panose="02040602050305030304" pitchFamily="18" charset="0"/>
                <a:cs typeface="Arial" pitchFamily="34" charset="0"/>
              </a:rPr>
              <a:t>-соединению</a:t>
            </a:r>
            <a:r>
              <a:rPr kumimoji="0" lang="ru-RU" sz="150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ook Antiqua" panose="02040602050305030304" pitchFamily="18" charset="0"/>
                <a:cs typeface="Arial" pitchFamily="34" charset="0"/>
              </a:rPr>
              <a:t> на съемный носитель историю и события с терминала.</a:t>
            </a:r>
            <a:endParaRPr lang="ru-RU" sz="1500" kern="1200" dirty="0">
              <a:solidFill>
                <a:schemeClr val="bg1"/>
              </a:solidFill>
              <a:latin typeface="Book Antiqua" panose="02040602050305030304" pitchFamily="18" charset="0"/>
              <a:cs typeface="Arial" pitchFamily="34" charset="0"/>
            </a:endParaRPr>
          </a:p>
          <a:p>
            <a:pPr marR="0" lvl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ru-RU" sz="1500" kern="1200" dirty="0">
                <a:solidFill>
                  <a:schemeClr val="bg1"/>
                </a:solidFill>
                <a:latin typeface="Book Antiqua" panose="02040602050305030304" pitchFamily="18" charset="0"/>
                <a:cs typeface="Arial" pitchFamily="34" charset="0"/>
              </a:rPr>
              <a:t> </a:t>
            </a:r>
            <a:r>
              <a:rPr lang="ru-RU" sz="1500" kern="1200" dirty="0" smtClean="0">
                <a:solidFill>
                  <a:schemeClr val="bg1"/>
                </a:solidFill>
                <a:latin typeface="Book Antiqua" panose="02040602050305030304" pitchFamily="18" charset="0"/>
                <a:cs typeface="Arial" pitchFamily="34" charset="0"/>
              </a:rPr>
              <a:t>Вся </a:t>
            </a:r>
            <a:r>
              <a:rPr lang="ru-RU" sz="1500" kern="1200" dirty="0">
                <a:solidFill>
                  <a:schemeClr val="bg1"/>
                </a:solidFill>
                <a:latin typeface="Book Antiqua" panose="02040602050305030304" pitchFamily="18" charset="0"/>
                <a:cs typeface="Arial" pitchFamily="34" charset="0"/>
              </a:rPr>
              <a:t>б</a:t>
            </a:r>
            <a:r>
              <a:rPr lang="ru-RU" sz="1500" kern="1200" dirty="0" smtClean="0">
                <a:solidFill>
                  <a:schemeClr val="bg1"/>
                </a:solidFill>
                <a:latin typeface="Book Antiqua" panose="02040602050305030304" pitchFamily="18" charset="0"/>
                <a:cs typeface="Arial" pitchFamily="34" charset="0"/>
              </a:rPr>
              <a:t>аза </a:t>
            </a:r>
            <a:r>
              <a:rPr lang="ru-RU" sz="1500" kern="1200" dirty="0">
                <a:solidFill>
                  <a:schemeClr val="bg1"/>
                </a:solidFill>
                <a:latin typeface="Book Antiqua" panose="02040602050305030304" pitchFamily="18" charset="0"/>
                <a:cs typeface="Arial" pitchFamily="34" charset="0"/>
              </a:rPr>
              <a:t>данных </a:t>
            </a:r>
            <a:r>
              <a:rPr lang="ru-RU" sz="1500" kern="1200" dirty="0" smtClean="0">
                <a:solidFill>
                  <a:schemeClr val="bg1"/>
                </a:solidFill>
                <a:latin typeface="Book Antiqua" panose="02040602050305030304" pitchFamily="18" charset="0"/>
                <a:cs typeface="Arial" pitchFamily="34" charset="0"/>
              </a:rPr>
              <a:t>на </a:t>
            </a:r>
            <a:r>
              <a:rPr lang="ru-RU" sz="1500" kern="1200" dirty="0">
                <a:solidFill>
                  <a:schemeClr val="bg1"/>
                </a:solidFill>
                <a:latin typeface="Book Antiqua" panose="02040602050305030304" pitchFamily="18" charset="0"/>
                <a:cs typeface="Arial" pitchFamily="34" charset="0"/>
              </a:rPr>
              <a:t>сервере, дублируется на терминале.</a:t>
            </a:r>
          </a:p>
          <a:p>
            <a:pPr marR="0" lvl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ru-RU" sz="1500" kern="1200" dirty="0" smtClean="0">
                <a:solidFill>
                  <a:schemeClr val="bg1"/>
                </a:solidFill>
                <a:latin typeface="Book Antiqua" panose="02040602050305030304" pitchFamily="18" charset="0"/>
                <a:cs typeface="Arial" pitchFamily="34" charset="0"/>
              </a:rPr>
              <a:t> Редактирование имен </a:t>
            </a:r>
            <a:r>
              <a:rPr lang="ru-RU" sz="1500" kern="1200" dirty="0">
                <a:solidFill>
                  <a:schemeClr val="bg1"/>
                </a:solidFill>
                <a:latin typeface="Book Antiqua" panose="02040602050305030304" pitchFamily="18" charset="0"/>
                <a:cs typeface="Arial" pitchFamily="34" charset="0"/>
              </a:rPr>
              <a:t>ключей и пользователей </a:t>
            </a:r>
            <a:r>
              <a:rPr lang="ru-RU" sz="1500" kern="1200" dirty="0" smtClean="0">
                <a:solidFill>
                  <a:schemeClr val="bg1"/>
                </a:solidFill>
                <a:latin typeface="Book Antiqua" panose="02040602050305030304" pitchFamily="18" charset="0"/>
                <a:cs typeface="Arial" pitchFamily="34" charset="0"/>
              </a:rPr>
              <a:t>в </a:t>
            </a:r>
            <a:r>
              <a:rPr lang="ru-RU" sz="1500" kern="1200" dirty="0">
                <a:solidFill>
                  <a:schemeClr val="bg1"/>
                </a:solidFill>
                <a:latin typeface="Book Antiqua" panose="02040602050305030304" pitchFamily="18" charset="0"/>
                <a:cs typeface="Arial" pitchFamily="34" charset="0"/>
              </a:rPr>
              <a:t>терминале</a:t>
            </a:r>
            <a:r>
              <a:rPr lang="ru-RU" sz="1500" kern="1200" dirty="0" smtClean="0">
                <a:solidFill>
                  <a:schemeClr val="bg1"/>
                </a:solidFill>
                <a:latin typeface="Book Antiqua" panose="02040602050305030304" pitchFamily="18" charset="0"/>
                <a:cs typeface="Arial" pitchFamily="34" charset="0"/>
              </a:rPr>
              <a:t>.</a:t>
            </a:r>
            <a:endParaRPr kumimoji="0" lang="ru-RU" sz="15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ru-RU" sz="20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sv-SE" sz="32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sv-SE" sz="3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Platshållare för text 12"/>
          <p:cNvSpPr txBox="1">
            <a:spLocks/>
          </p:cNvSpPr>
          <p:nvPr/>
        </p:nvSpPr>
        <p:spPr>
          <a:xfrm>
            <a:off x="1835696" y="548680"/>
            <a:ext cx="5688632" cy="648072"/>
          </a:xfrm>
          <a:prstGeom prst="rect">
            <a:avLst/>
          </a:prstGeom>
        </p:spPr>
        <p:txBody>
          <a:bodyPr/>
          <a:lstStyle/>
          <a:p>
            <a:pPr lvl="0" algn="r">
              <a:spcBef>
                <a:spcPct val="20000"/>
              </a:spcBef>
              <a:defRPr/>
            </a:pPr>
            <a:r>
              <a:rPr lang="ru-RU" sz="2000" b="1" dirty="0" smtClean="0">
                <a:solidFill>
                  <a:schemeClr val="bg1">
                    <a:lumMod val="50000"/>
                  </a:schemeClr>
                </a:solidFill>
                <a:latin typeface="Book Antiqua" panose="02040602050305030304" pitchFamily="18" charset="0"/>
                <a:cs typeface="Arial" pitchFamily="34" charset="0"/>
              </a:rPr>
              <a:t>Характеристики терминала </a:t>
            </a:r>
            <a:r>
              <a:rPr lang="en-US" sz="2000" b="1" dirty="0" err="1" smtClean="0">
                <a:solidFill>
                  <a:schemeClr val="bg1">
                    <a:lumMod val="50000"/>
                  </a:schemeClr>
                </a:solidFill>
                <a:latin typeface="Book Antiqua" panose="02040602050305030304" pitchFamily="18" charset="0"/>
                <a:cs typeface="Arial" pitchFamily="34" charset="0"/>
              </a:rPr>
              <a:t>Virdi</a:t>
            </a:r>
            <a:r>
              <a:rPr lang="en-US" sz="2000" b="1" dirty="0" smtClean="0">
                <a:solidFill>
                  <a:schemeClr val="bg1">
                    <a:lumMod val="50000"/>
                  </a:schemeClr>
                </a:solidFill>
                <a:latin typeface="Book Antiqua" panose="02040602050305030304" pitchFamily="18" charset="0"/>
                <a:cs typeface="Arial" pitchFamily="34" charset="0"/>
              </a:rPr>
              <a:t> AC-1100</a:t>
            </a:r>
            <a:endParaRPr lang="ru-RU" sz="2000" b="1" dirty="0" smtClean="0">
              <a:solidFill>
                <a:schemeClr val="bg1">
                  <a:lumMod val="50000"/>
                </a:schemeClr>
              </a:solidFill>
              <a:latin typeface="Book Antiqua" panose="02040602050305030304" pitchFamily="18" charset="0"/>
              <a:cs typeface="Arial" pitchFamily="34" charset="0"/>
            </a:endParaRPr>
          </a:p>
          <a:p>
            <a:pPr marR="0" lvl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ru-RU" sz="1200" b="1" i="0" u="none" strike="noStrike" kern="1200" cap="none" spc="0" normalizeH="0" baseline="0" noProof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ru-RU" sz="1200" b="1" i="0" u="none" strike="noStrike" kern="1200" cap="none" spc="0" normalizeH="0" baseline="0" noProof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sv-SE" sz="1200" b="0" i="0" u="none" strike="noStrike" kern="1200" cap="none" spc="0" normalizeH="0" baseline="0" noProof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sv-SE" sz="12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wheel spokes="3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19872" y="1196751"/>
            <a:ext cx="5513733" cy="47441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2" name="Shape 202"/>
          <p:cNvSpPr/>
          <p:nvPr/>
        </p:nvSpPr>
        <p:spPr>
          <a:xfrm>
            <a:off x="-1" y="692695"/>
            <a:ext cx="4139953" cy="5544618"/>
          </a:xfrm>
          <a:prstGeom prst="rect">
            <a:avLst/>
          </a:prstGeom>
          <a:solidFill>
            <a:srgbClr val="254061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03" name="Shape 203"/>
          <p:cNvSpPr/>
          <p:nvPr/>
        </p:nvSpPr>
        <p:spPr>
          <a:xfrm>
            <a:off x="1691679" y="0"/>
            <a:ext cx="7452321" cy="1196752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04" name="Shape 204"/>
          <p:cNvSpPr/>
          <p:nvPr/>
        </p:nvSpPr>
        <p:spPr>
          <a:xfrm>
            <a:off x="-1" y="5949279"/>
            <a:ext cx="9144001" cy="1008113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205" name="image3.jpg" descr="ООО  Промет_сейфобщ_верх1_р"/>
          <p:cNvPicPr/>
          <p:nvPr/>
        </p:nvPicPr>
        <p:blipFill>
          <a:blip r:embed="rId3" cstate="print">
            <a:extLst/>
          </a:blip>
          <a:srcRect l="80679"/>
          <a:stretch>
            <a:fillRect/>
          </a:stretch>
        </p:blipFill>
        <p:spPr>
          <a:xfrm>
            <a:off x="7668344" y="6165303"/>
            <a:ext cx="1129267" cy="478466"/>
          </a:xfrm>
          <a:prstGeom prst="rect">
            <a:avLst/>
          </a:prstGeom>
          <a:ln w="12700">
            <a:miter lim="400000"/>
          </a:ln>
        </p:spPr>
      </p:pic>
      <p:sp>
        <p:nvSpPr>
          <p:cNvPr id="206" name="Shape 206"/>
          <p:cNvSpPr/>
          <p:nvPr/>
        </p:nvSpPr>
        <p:spPr>
          <a:xfrm>
            <a:off x="179511" y="1836350"/>
            <a:ext cx="3672409" cy="37856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9" rIns="45719">
            <a:spAutoFit/>
          </a:bodyPr>
          <a:lstStyle/>
          <a:p>
            <a:pPr lvl="0" algn="l">
              <a:spcBef>
                <a:spcPts val="300"/>
              </a:spcBef>
              <a:buFont typeface="Arial" pitchFamily="34" charset="0"/>
              <a:buChar char="•"/>
            </a:pPr>
            <a:r>
              <a:rPr lang="ru-RU" sz="1500" dirty="0" smtClean="0">
                <a:solidFill>
                  <a:srgbClr val="FFFFFF"/>
                </a:solidFill>
                <a:latin typeface="Book Antiqua" panose="02040602050305030304" pitchFamily="18" charset="0"/>
              </a:rPr>
              <a:t> </a:t>
            </a:r>
            <a:r>
              <a:rPr sz="1500" dirty="0" err="1" smtClean="0">
                <a:solidFill>
                  <a:srgbClr val="FFFFFF"/>
                </a:solidFill>
                <a:latin typeface="Book Antiqua" panose="02040602050305030304" pitchFamily="18" charset="0"/>
              </a:rPr>
              <a:t>бизнес-центры</a:t>
            </a:r>
            <a:endParaRPr lang="ru-RU" sz="1500" dirty="0" smtClean="0">
              <a:solidFill>
                <a:srgbClr val="FFFFFF"/>
              </a:solidFill>
              <a:latin typeface="Book Antiqua" panose="02040602050305030304" pitchFamily="18" charset="0"/>
            </a:endParaRPr>
          </a:p>
          <a:p>
            <a:pPr lvl="0" algn="l">
              <a:spcBef>
                <a:spcPts val="300"/>
              </a:spcBef>
              <a:buFont typeface="Arial" pitchFamily="34" charset="0"/>
              <a:buChar char="•"/>
            </a:pPr>
            <a:r>
              <a:rPr lang="ru-RU" sz="1500" dirty="0">
                <a:solidFill>
                  <a:srgbClr val="FFFFFF"/>
                </a:solidFill>
                <a:latin typeface="Book Antiqua" panose="02040602050305030304" pitchFamily="18" charset="0"/>
              </a:rPr>
              <a:t> торговые </a:t>
            </a:r>
            <a:r>
              <a:rPr lang="ru-RU" sz="1500" dirty="0" smtClean="0">
                <a:solidFill>
                  <a:srgbClr val="FFFFFF"/>
                </a:solidFill>
                <a:latin typeface="Book Antiqua" panose="02040602050305030304" pitchFamily="18" charset="0"/>
              </a:rPr>
              <a:t>центры</a:t>
            </a:r>
          </a:p>
          <a:p>
            <a:pPr lvl="0" algn="l">
              <a:spcBef>
                <a:spcPts val="300"/>
              </a:spcBef>
            </a:pPr>
            <a:endParaRPr sz="1500" dirty="0" smtClean="0">
              <a:solidFill>
                <a:srgbClr val="FFFFFF"/>
              </a:solidFill>
              <a:latin typeface="Book Antiqua" panose="02040602050305030304" pitchFamily="18" charset="0"/>
            </a:endParaRPr>
          </a:p>
          <a:p>
            <a:pPr lvl="0" algn="l">
              <a:spcBef>
                <a:spcPts val="300"/>
              </a:spcBef>
              <a:buFont typeface="Arial" pitchFamily="34" charset="0"/>
              <a:buChar char="•"/>
            </a:pPr>
            <a:r>
              <a:rPr lang="ru-RU" sz="1500" dirty="0" smtClean="0">
                <a:solidFill>
                  <a:srgbClr val="FFFFFF"/>
                </a:solidFill>
                <a:latin typeface="Book Antiqua" panose="02040602050305030304" pitchFamily="18" charset="0"/>
              </a:rPr>
              <a:t> </a:t>
            </a:r>
            <a:r>
              <a:rPr sz="1500" dirty="0" err="1" smtClean="0">
                <a:solidFill>
                  <a:srgbClr val="FFFFFF"/>
                </a:solidFill>
                <a:latin typeface="Book Antiqua" panose="02040602050305030304" pitchFamily="18" charset="0"/>
              </a:rPr>
              <a:t>производственные</a:t>
            </a:r>
            <a:r>
              <a:rPr sz="1500" dirty="0" smtClean="0">
                <a:solidFill>
                  <a:srgbClr val="FFFFFF"/>
                </a:solidFill>
                <a:latin typeface="Book Antiqua" panose="02040602050305030304" pitchFamily="18" charset="0"/>
              </a:rPr>
              <a:t> </a:t>
            </a:r>
            <a:r>
              <a:rPr sz="1500" dirty="0" err="1" smtClean="0">
                <a:solidFill>
                  <a:srgbClr val="FFFFFF"/>
                </a:solidFill>
                <a:latin typeface="Book Antiqua" panose="02040602050305030304" pitchFamily="18" charset="0"/>
              </a:rPr>
              <a:t>комплексы</a:t>
            </a:r>
            <a:endParaRPr sz="1500" dirty="0" smtClean="0">
              <a:solidFill>
                <a:srgbClr val="FFFFFF"/>
              </a:solidFill>
              <a:latin typeface="Book Antiqua" panose="02040602050305030304" pitchFamily="18" charset="0"/>
            </a:endParaRPr>
          </a:p>
          <a:p>
            <a:pPr lvl="0" algn="l">
              <a:spcBef>
                <a:spcPts val="300"/>
              </a:spcBef>
              <a:buFont typeface="Arial" pitchFamily="34" charset="0"/>
              <a:buChar char="•"/>
            </a:pPr>
            <a:r>
              <a:rPr lang="ru-RU" sz="1500" dirty="0" smtClean="0">
                <a:solidFill>
                  <a:srgbClr val="FFFFFF"/>
                </a:solidFill>
                <a:latin typeface="Book Antiqua" panose="02040602050305030304" pitchFamily="18" charset="0"/>
              </a:rPr>
              <a:t> кредитные организации</a:t>
            </a:r>
          </a:p>
          <a:p>
            <a:pPr lvl="0" algn="l">
              <a:spcBef>
                <a:spcPts val="300"/>
              </a:spcBef>
            </a:pPr>
            <a:endParaRPr sz="1500" dirty="0" smtClean="0">
              <a:solidFill>
                <a:srgbClr val="FFFFFF"/>
              </a:solidFill>
              <a:latin typeface="Book Antiqua" panose="02040602050305030304" pitchFamily="18" charset="0"/>
            </a:endParaRPr>
          </a:p>
          <a:p>
            <a:pPr lvl="0" algn="l">
              <a:spcBef>
                <a:spcPts val="300"/>
              </a:spcBef>
              <a:buFont typeface="Arial" pitchFamily="34" charset="0"/>
              <a:buChar char="•"/>
            </a:pPr>
            <a:r>
              <a:rPr lang="ru-RU" sz="1500" dirty="0" smtClean="0">
                <a:solidFill>
                  <a:srgbClr val="FFFFFF"/>
                </a:solidFill>
                <a:latin typeface="Book Antiqua" panose="02040602050305030304" pitchFamily="18" charset="0"/>
              </a:rPr>
              <a:t> </a:t>
            </a:r>
            <a:r>
              <a:rPr sz="1500" dirty="0" err="1" smtClean="0">
                <a:solidFill>
                  <a:srgbClr val="FFFFFF"/>
                </a:solidFill>
                <a:latin typeface="Book Antiqua" panose="02040602050305030304" pitchFamily="18" charset="0"/>
              </a:rPr>
              <a:t>выставочные</a:t>
            </a:r>
            <a:r>
              <a:rPr sz="1500" dirty="0" smtClean="0">
                <a:solidFill>
                  <a:srgbClr val="FFFFFF"/>
                </a:solidFill>
                <a:latin typeface="Book Antiqua" panose="02040602050305030304" pitchFamily="18" charset="0"/>
              </a:rPr>
              <a:t> </a:t>
            </a:r>
            <a:r>
              <a:rPr sz="1500" dirty="0" err="1" smtClean="0">
                <a:solidFill>
                  <a:srgbClr val="FFFFFF"/>
                </a:solidFill>
                <a:latin typeface="Book Antiqua" panose="02040602050305030304" pitchFamily="18" charset="0"/>
              </a:rPr>
              <a:t>комплексы</a:t>
            </a:r>
            <a:r>
              <a:rPr sz="1500" dirty="0" smtClean="0">
                <a:solidFill>
                  <a:srgbClr val="FFFFFF"/>
                </a:solidFill>
                <a:latin typeface="Book Antiqua" panose="02040602050305030304" pitchFamily="18" charset="0"/>
              </a:rPr>
              <a:t> и </a:t>
            </a:r>
            <a:r>
              <a:rPr sz="1500" dirty="0" err="1" smtClean="0">
                <a:solidFill>
                  <a:srgbClr val="FFFFFF"/>
                </a:solidFill>
                <a:latin typeface="Book Antiqua" panose="02040602050305030304" pitchFamily="18" charset="0"/>
              </a:rPr>
              <a:t>музеи</a:t>
            </a:r>
            <a:endParaRPr lang="ru-RU" sz="1500" dirty="0" smtClean="0">
              <a:solidFill>
                <a:srgbClr val="FFFFFF"/>
              </a:solidFill>
              <a:latin typeface="Book Antiqua" panose="02040602050305030304" pitchFamily="18" charset="0"/>
            </a:endParaRPr>
          </a:p>
          <a:p>
            <a:pPr lvl="0" algn="l">
              <a:spcBef>
                <a:spcPts val="300"/>
              </a:spcBef>
              <a:buFont typeface="Arial" pitchFamily="34" charset="0"/>
              <a:buChar char="•"/>
            </a:pPr>
            <a:r>
              <a:rPr lang="ru-RU" sz="1500" dirty="0">
                <a:solidFill>
                  <a:srgbClr val="FFFFFF"/>
                </a:solidFill>
                <a:latin typeface="Book Antiqua" panose="02040602050305030304" pitchFamily="18" charset="0"/>
              </a:rPr>
              <a:t> игровая индустрия и </a:t>
            </a:r>
            <a:r>
              <a:rPr lang="ru-RU" sz="1500" dirty="0" smtClean="0">
                <a:solidFill>
                  <a:srgbClr val="FFFFFF"/>
                </a:solidFill>
                <a:latin typeface="Book Antiqua" panose="02040602050305030304" pitchFamily="18" charset="0"/>
              </a:rPr>
              <a:t>казино</a:t>
            </a:r>
          </a:p>
          <a:p>
            <a:pPr lvl="0" algn="l">
              <a:spcBef>
                <a:spcPts val="300"/>
              </a:spcBef>
            </a:pPr>
            <a:endParaRPr lang="ru-RU" sz="1500" dirty="0" smtClean="0">
              <a:solidFill>
                <a:srgbClr val="FFFFFF"/>
              </a:solidFill>
              <a:latin typeface="Book Antiqua" panose="02040602050305030304" pitchFamily="18" charset="0"/>
            </a:endParaRPr>
          </a:p>
          <a:p>
            <a:pPr lvl="0" algn="l">
              <a:spcBef>
                <a:spcPts val="300"/>
              </a:spcBef>
              <a:buFont typeface="Arial" pitchFamily="34" charset="0"/>
              <a:buChar char="•"/>
            </a:pPr>
            <a:r>
              <a:rPr lang="ru-RU" sz="1500" dirty="0">
                <a:solidFill>
                  <a:srgbClr val="FFFFFF"/>
                </a:solidFill>
                <a:latin typeface="Book Antiqua" panose="02040602050305030304" pitchFamily="18" charset="0"/>
              </a:rPr>
              <a:t> </a:t>
            </a:r>
            <a:r>
              <a:rPr lang="ru-RU" sz="1500" dirty="0" smtClean="0">
                <a:solidFill>
                  <a:srgbClr val="FFFFFF"/>
                </a:solidFill>
                <a:latin typeface="Book Antiqua" panose="02040602050305030304" pitchFamily="18" charset="0"/>
              </a:rPr>
              <a:t>Бизнес, ритейл, </a:t>
            </a:r>
            <a:r>
              <a:rPr lang="ru-RU" sz="1500" dirty="0">
                <a:solidFill>
                  <a:srgbClr val="FFFFFF"/>
                </a:solidFill>
                <a:latin typeface="Book Antiqua" panose="02040602050305030304" pitchFamily="18" charset="0"/>
              </a:rPr>
              <a:t>логистические комплексы </a:t>
            </a:r>
          </a:p>
          <a:p>
            <a:pPr lvl="0" algn="l">
              <a:spcBef>
                <a:spcPts val="300"/>
              </a:spcBef>
            </a:pPr>
            <a:r>
              <a:rPr lang="ru-RU" sz="1500" dirty="0" smtClean="0">
                <a:solidFill>
                  <a:srgbClr val="FFFFFF"/>
                </a:solidFill>
                <a:latin typeface="Book Antiqua" panose="02040602050305030304" pitchFamily="18" charset="0"/>
              </a:rPr>
              <a:t>    </a:t>
            </a:r>
            <a:endParaRPr sz="1500" dirty="0" smtClean="0">
              <a:solidFill>
                <a:srgbClr val="FFFFFF"/>
              </a:solidFill>
              <a:latin typeface="Book Antiqua" panose="02040602050305030304" pitchFamily="18" charset="0"/>
            </a:endParaRPr>
          </a:p>
          <a:p>
            <a:pPr lvl="0" algn="l">
              <a:spcBef>
                <a:spcPts val="300"/>
              </a:spcBef>
              <a:buFont typeface="Arial" pitchFamily="34" charset="0"/>
              <a:buChar char="•"/>
            </a:pPr>
            <a:r>
              <a:rPr lang="ru-RU" sz="1500" dirty="0" smtClean="0">
                <a:solidFill>
                  <a:srgbClr val="FFFFFF"/>
                </a:solidFill>
                <a:latin typeface="Book Antiqua" panose="02040602050305030304" pitchFamily="18" charset="0"/>
              </a:rPr>
              <a:t> </a:t>
            </a:r>
            <a:r>
              <a:rPr sz="1500" dirty="0" err="1" smtClean="0">
                <a:solidFill>
                  <a:srgbClr val="FFFFFF"/>
                </a:solidFill>
                <a:latin typeface="Book Antiqua" panose="02040602050305030304" pitchFamily="18" charset="0"/>
              </a:rPr>
              <a:t>объекты</a:t>
            </a:r>
            <a:r>
              <a:rPr sz="1500" dirty="0" smtClean="0">
                <a:solidFill>
                  <a:srgbClr val="FFFFFF"/>
                </a:solidFill>
                <a:latin typeface="Book Antiqua" panose="02040602050305030304" pitchFamily="18" charset="0"/>
              </a:rPr>
              <a:t> </a:t>
            </a:r>
            <a:r>
              <a:rPr sz="1500" dirty="0" err="1" smtClean="0">
                <a:solidFill>
                  <a:srgbClr val="FFFFFF"/>
                </a:solidFill>
                <a:latin typeface="Book Antiqua" panose="02040602050305030304" pitchFamily="18" charset="0"/>
              </a:rPr>
              <a:t>здравоохранения</a:t>
            </a:r>
            <a:endParaRPr sz="1500" dirty="0" smtClean="0">
              <a:solidFill>
                <a:srgbClr val="FFFFFF"/>
              </a:solidFill>
              <a:latin typeface="Book Antiqua" panose="02040602050305030304" pitchFamily="18" charset="0"/>
            </a:endParaRPr>
          </a:p>
          <a:p>
            <a:pPr lvl="0" algn="l">
              <a:spcBef>
                <a:spcPts val="300"/>
              </a:spcBef>
              <a:buFont typeface="Arial" pitchFamily="34" charset="0"/>
              <a:buChar char="•"/>
            </a:pPr>
            <a:r>
              <a:rPr lang="ru-RU" sz="1500" dirty="0" smtClean="0">
                <a:solidFill>
                  <a:srgbClr val="FFFFFF"/>
                </a:solidFill>
                <a:latin typeface="Book Antiqua" panose="02040602050305030304" pitchFamily="18" charset="0"/>
              </a:rPr>
              <a:t> </a:t>
            </a:r>
            <a:r>
              <a:rPr sz="1500" dirty="0" err="1" smtClean="0">
                <a:solidFill>
                  <a:srgbClr val="FFFFFF"/>
                </a:solidFill>
                <a:latin typeface="Book Antiqua" panose="02040602050305030304" pitchFamily="18" charset="0"/>
              </a:rPr>
              <a:t>спортивные</a:t>
            </a:r>
            <a:r>
              <a:rPr sz="1500" dirty="0" smtClean="0">
                <a:solidFill>
                  <a:srgbClr val="FFFFFF"/>
                </a:solidFill>
                <a:latin typeface="Book Antiqua" panose="02040602050305030304" pitchFamily="18" charset="0"/>
              </a:rPr>
              <a:t> </a:t>
            </a:r>
            <a:r>
              <a:rPr sz="1500" dirty="0" err="1" smtClean="0">
                <a:solidFill>
                  <a:srgbClr val="FFFFFF"/>
                </a:solidFill>
                <a:latin typeface="Book Antiqua" panose="02040602050305030304" pitchFamily="18" charset="0"/>
              </a:rPr>
              <a:t>сооружения</a:t>
            </a:r>
            <a:endParaRPr sz="1500" dirty="0" smtClean="0">
              <a:solidFill>
                <a:srgbClr val="FFFFFF"/>
              </a:solidFill>
              <a:latin typeface="Book Antiqua" panose="02040602050305030304" pitchFamily="18" charset="0"/>
            </a:endParaRPr>
          </a:p>
        </p:txBody>
      </p:sp>
      <p:sp>
        <p:nvSpPr>
          <p:cNvPr id="207" name="Shape 207"/>
          <p:cNvSpPr/>
          <p:nvPr/>
        </p:nvSpPr>
        <p:spPr>
          <a:xfrm>
            <a:off x="1835696" y="548679"/>
            <a:ext cx="5652121" cy="13183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/>
          <a:p>
            <a:pPr lvl="0" algn="ctr">
              <a:spcBef>
                <a:spcPts val="400"/>
              </a:spcBef>
            </a:pPr>
            <a:r>
              <a:rPr sz="2000" b="1" dirty="0" err="1">
                <a:solidFill>
                  <a:srgbClr val="808080"/>
                </a:solidFill>
                <a:latin typeface="Book Antiqua" panose="02040602050305030304" pitchFamily="18" charset="0"/>
              </a:rPr>
              <a:t>Область</a:t>
            </a:r>
            <a:r>
              <a:rPr sz="2000" b="1" dirty="0">
                <a:solidFill>
                  <a:srgbClr val="808080"/>
                </a:solidFill>
                <a:latin typeface="Book Antiqua" panose="02040602050305030304" pitchFamily="18" charset="0"/>
              </a:rPr>
              <a:t> </a:t>
            </a:r>
            <a:r>
              <a:rPr sz="2000" b="1" dirty="0" err="1">
                <a:solidFill>
                  <a:srgbClr val="808080"/>
                </a:solidFill>
                <a:latin typeface="Book Antiqua" panose="02040602050305030304" pitchFamily="18" charset="0"/>
              </a:rPr>
              <a:t>применения</a:t>
            </a:r>
            <a:r>
              <a:rPr sz="2000" b="1" dirty="0">
                <a:solidFill>
                  <a:srgbClr val="808080"/>
                </a:solidFill>
                <a:latin typeface="Book Antiqua" panose="02040602050305030304" pitchFamily="18" charset="0"/>
              </a:rPr>
              <a:t> KMS</a:t>
            </a:r>
            <a:endParaRPr sz="1200" b="1" dirty="0">
              <a:solidFill>
                <a:srgbClr val="808080"/>
              </a:solidFill>
              <a:latin typeface="Book Antiqua" panose="02040602050305030304" pitchFamily="18" charset="0"/>
            </a:endParaRPr>
          </a:p>
          <a:p>
            <a:pPr lvl="0">
              <a:spcBef>
                <a:spcPts val="200"/>
              </a:spcBef>
            </a:pPr>
            <a:r>
              <a:rPr sz="1200" dirty="0">
                <a:solidFill>
                  <a:srgbClr val="808080"/>
                </a:solidFill>
                <a:latin typeface="Arial Bold"/>
                <a:ea typeface="Arial Bold"/>
                <a:cs typeface="Arial Bold"/>
                <a:sym typeface="Arial Bold"/>
              </a:rPr>
              <a:t> </a:t>
            </a:r>
          </a:p>
          <a:p>
            <a:pPr lvl="0">
              <a:spcBef>
                <a:spcPts val="400"/>
              </a:spcBef>
            </a:pPr>
            <a:endParaRPr sz="1200" dirty="0">
              <a:solidFill>
                <a:srgbClr val="808080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marL="342900" lvl="0" indent="-342900">
              <a:spcBef>
                <a:spcPts val="400"/>
              </a:spcBef>
            </a:pPr>
            <a:endParaRPr sz="1200" dirty="0">
              <a:solidFill>
                <a:srgbClr val="808080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marL="342900" lvl="0" indent="-342900">
              <a:spcBef>
                <a:spcPts val="400"/>
              </a:spcBef>
            </a:pPr>
            <a:endParaRPr sz="1200" dirty="0">
              <a:solidFill>
                <a:srgbClr val="808080"/>
              </a:solidFill>
            </a:endParaRPr>
          </a:p>
        </p:txBody>
      </p:sp>
    </p:spTree>
  </p:cSld>
  <p:clrMapOvr>
    <a:masterClrMapping/>
  </p:clrMapOvr>
  <p:transition spd="med">
    <p:wheel spokes="3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51920" y="1187286"/>
            <a:ext cx="5292079" cy="46899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2" name="Shape 202"/>
          <p:cNvSpPr/>
          <p:nvPr/>
        </p:nvSpPr>
        <p:spPr>
          <a:xfrm>
            <a:off x="-1" y="692695"/>
            <a:ext cx="4139953" cy="5544618"/>
          </a:xfrm>
          <a:prstGeom prst="rect">
            <a:avLst/>
          </a:prstGeom>
          <a:solidFill>
            <a:srgbClr val="254061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03" name="Shape 203"/>
          <p:cNvSpPr/>
          <p:nvPr/>
        </p:nvSpPr>
        <p:spPr>
          <a:xfrm>
            <a:off x="1691679" y="0"/>
            <a:ext cx="7452321" cy="1196752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04" name="Shape 204"/>
          <p:cNvSpPr/>
          <p:nvPr/>
        </p:nvSpPr>
        <p:spPr>
          <a:xfrm>
            <a:off x="-168821" y="5849887"/>
            <a:ext cx="9312821" cy="1008113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205" name="image3.jpg" descr="ООО  Промет_сейфобщ_верх1_р"/>
          <p:cNvPicPr/>
          <p:nvPr/>
        </p:nvPicPr>
        <p:blipFill>
          <a:blip r:embed="rId3" cstate="print">
            <a:extLst/>
          </a:blip>
          <a:srcRect l="80679"/>
          <a:stretch>
            <a:fillRect/>
          </a:stretch>
        </p:blipFill>
        <p:spPr>
          <a:xfrm>
            <a:off x="7668344" y="6165303"/>
            <a:ext cx="1129267" cy="478466"/>
          </a:xfrm>
          <a:prstGeom prst="rect">
            <a:avLst/>
          </a:prstGeom>
          <a:ln w="12700">
            <a:miter lim="400000"/>
          </a:ln>
        </p:spPr>
      </p:pic>
      <p:sp>
        <p:nvSpPr>
          <p:cNvPr id="206" name="Shape 206"/>
          <p:cNvSpPr/>
          <p:nvPr/>
        </p:nvSpPr>
        <p:spPr>
          <a:xfrm>
            <a:off x="179511" y="1690543"/>
            <a:ext cx="3672409" cy="41601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9" rIns="45719">
            <a:spAutoFit/>
          </a:bodyPr>
          <a:lstStyle/>
          <a:p>
            <a:pPr lvl="0" algn="l">
              <a:spcBef>
                <a:spcPts val="300"/>
              </a:spcBef>
              <a:buFont typeface="Arial" pitchFamily="34" charset="0"/>
              <a:buChar char="•"/>
            </a:pPr>
            <a:r>
              <a:rPr lang="ru-RU" sz="1500" dirty="0" smtClean="0">
                <a:solidFill>
                  <a:srgbClr val="FFFFFF"/>
                </a:solidFill>
                <a:latin typeface="Book Antiqua" panose="02040602050305030304" pitchFamily="18" charset="0"/>
              </a:rPr>
              <a:t> гостиницы, </a:t>
            </a:r>
            <a:r>
              <a:rPr sz="1500" dirty="0" err="1" smtClean="0">
                <a:solidFill>
                  <a:srgbClr val="FFFFFF"/>
                </a:solidFill>
                <a:latin typeface="Book Antiqua" panose="02040602050305030304" pitchFamily="18" charset="0"/>
              </a:rPr>
              <a:t>отели</a:t>
            </a:r>
            <a:r>
              <a:rPr sz="1500" dirty="0">
                <a:solidFill>
                  <a:srgbClr val="FFFFFF"/>
                </a:solidFill>
                <a:latin typeface="Book Antiqua" panose="02040602050305030304" pitchFamily="18" charset="0"/>
              </a:rPr>
              <a:t>, </a:t>
            </a:r>
            <a:r>
              <a:rPr sz="1500" dirty="0" err="1">
                <a:solidFill>
                  <a:srgbClr val="FFFFFF"/>
                </a:solidFill>
                <a:latin typeface="Book Antiqua" panose="02040602050305030304" pitchFamily="18" charset="0"/>
              </a:rPr>
              <a:t>профилактории</a:t>
            </a:r>
            <a:r>
              <a:rPr sz="1500" dirty="0">
                <a:solidFill>
                  <a:srgbClr val="FFFFFF"/>
                </a:solidFill>
                <a:latin typeface="Book Antiqua" panose="02040602050305030304" pitchFamily="18" charset="0"/>
              </a:rPr>
              <a:t> и </a:t>
            </a:r>
            <a:r>
              <a:rPr sz="1500" dirty="0" err="1" smtClean="0">
                <a:solidFill>
                  <a:srgbClr val="FFFFFF"/>
                </a:solidFill>
                <a:latin typeface="Book Antiqua" panose="02040602050305030304" pitchFamily="18" charset="0"/>
              </a:rPr>
              <a:t>дома</a:t>
            </a:r>
            <a:r>
              <a:rPr sz="1500" dirty="0" smtClean="0">
                <a:solidFill>
                  <a:srgbClr val="FFFFFF"/>
                </a:solidFill>
                <a:latin typeface="Book Antiqua" panose="02040602050305030304" pitchFamily="18" charset="0"/>
              </a:rPr>
              <a:t> </a:t>
            </a:r>
            <a:r>
              <a:rPr sz="1500" dirty="0" err="1" smtClean="0">
                <a:solidFill>
                  <a:srgbClr val="FFFFFF"/>
                </a:solidFill>
                <a:latin typeface="Book Antiqua" panose="02040602050305030304" pitchFamily="18" charset="0"/>
              </a:rPr>
              <a:t>отдыха</a:t>
            </a:r>
            <a:endParaRPr lang="ru-RU" sz="1500" dirty="0" smtClean="0">
              <a:solidFill>
                <a:srgbClr val="FFFFFF"/>
              </a:solidFill>
              <a:latin typeface="Book Antiqua" panose="02040602050305030304" pitchFamily="18" charset="0"/>
            </a:endParaRPr>
          </a:p>
          <a:p>
            <a:pPr lvl="0" algn="l">
              <a:spcBef>
                <a:spcPts val="300"/>
              </a:spcBef>
            </a:pPr>
            <a:endParaRPr sz="1500" dirty="0">
              <a:solidFill>
                <a:srgbClr val="FFFFFF"/>
              </a:solidFill>
              <a:latin typeface="Book Antiqua" panose="02040602050305030304" pitchFamily="18" charset="0"/>
            </a:endParaRPr>
          </a:p>
          <a:p>
            <a:pPr lvl="0" algn="l">
              <a:spcBef>
                <a:spcPts val="300"/>
              </a:spcBef>
              <a:buFont typeface="Arial" pitchFamily="34" charset="0"/>
              <a:buChar char="•"/>
            </a:pPr>
            <a:r>
              <a:rPr lang="ru-RU" sz="1500" dirty="0" smtClean="0">
                <a:solidFill>
                  <a:srgbClr val="FFFFFF"/>
                </a:solidFill>
                <a:latin typeface="Book Antiqua" panose="02040602050305030304" pitchFamily="18" charset="0"/>
              </a:rPr>
              <a:t> г</a:t>
            </a:r>
            <a:r>
              <a:rPr sz="1500" dirty="0" err="1" smtClean="0">
                <a:solidFill>
                  <a:srgbClr val="FFFFFF"/>
                </a:solidFill>
                <a:latin typeface="Book Antiqua" panose="02040602050305030304" pitchFamily="18" charset="0"/>
              </a:rPr>
              <a:t>осударственные</a:t>
            </a:r>
            <a:r>
              <a:rPr sz="1500" dirty="0" smtClean="0">
                <a:solidFill>
                  <a:srgbClr val="FFFFFF"/>
                </a:solidFill>
                <a:latin typeface="Book Antiqua" panose="02040602050305030304" pitchFamily="18" charset="0"/>
              </a:rPr>
              <a:t> </a:t>
            </a:r>
            <a:r>
              <a:rPr sz="1500" dirty="0" err="1">
                <a:solidFill>
                  <a:srgbClr val="FFFFFF"/>
                </a:solidFill>
                <a:latin typeface="Book Antiqua" panose="02040602050305030304" pitchFamily="18" charset="0"/>
              </a:rPr>
              <a:t>учреждения</a:t>
            </a:r>
            <a:endParaRPr sz="1500" dirty="0">
              <a:solidFill>
                <a:srgbClr val="FFFFFF"/>
              </a:solidFill>
              <a:latin typeface="Book Antiqua" panose="02040602050305030304" pitchFamily="18" charset="0"/>
            </a:endParaRPr>
          </a:p>
          <a:p>
            <a:pPr lvl="0" algn="l">
              <a:spcBef>
                <a:spcPts val="300"/>
              </a:spcBef>
              <a:buFont typeface="Arial" pitchFamily="34" charset="0"/>
              <a:buChar char="•"/>
            </a:pPr>
            <a:r>
              <a:rPr lang="ru-RU" sz="1500" dirty="0" smtClean="0">
                <a:solidFill>
                  <a:srgbClr val="FFFFFF"/>
                </a:solidFill>
                <a:latin typeface="Book Antiqua" panose="02040602050305030304" pitchFamily="18" charset="0"/>
              </a:rPr>
              <a:t> </a:t>
            </a:r>
            <a:r>
              <a:rPr sz="1500" dirty="0" err="1" smtClean="0">
                <a:solidFill>
                  <a:srgbClr val="FFFFFF"/>
                </a:solidFill>
                <a:latin typeface="Book Antiqua" panose="02040602050305030304" pitchFamily="18" charset="0"/>
              </a:rPr>
              <a:t>режимные</a:t>
            </a:r>
            <a:r>
              <a:rPr sz="1500" dirty="0" smtClean="0">
                <a:solidFill>
                  <a:srgbClr val="FFFFFF"/>
                </a:solidFill>
                <a:latin typeface="Book Antiqua" panose="02040602050305030304" pitchFamily="18" charset="0"/>
              </a:rPr>
              <a:t> </a:t>
            </a:r>
            <a:r>
              <a:rPr sz="1500" dirty="0" err="1" smtClean="0">
                <a:solidFill>
                  <a:srgbClr val="FFFFFF"/>
                </a:solidFill>
                <a:latin typeface="Book Antiqua" panose="02040602050305030304" pitchFamily="18" charset="0"/>
              </a:rPr>
              <a:t>предприятия</a:t>
            </a:r>
            <a:endParaRPr lang="ru-RU" sz="1500" dirty="0" smtClean="0">
              <a:solidFill>
                <a:srgbClr val="FFFFFF"/>
              </a:solidFill>
              <a:latin typeface="Book Antiqua" panose="02040602050305030304" pitchFamily="18" charset="0"/>
            </a:endParaRPr>
          </a:p>
          <a:p>
            <a:pPr lvl="0" algn="l">
              <a:spcBef>
                <a:spcPts val="300"/>
              </a:spcBef>
              <a:buFont typeface="Arial" pitchFamily="34" charset="0"/>
              <a:buChar char="•"/>
            </a:pPr>
            <a:r>
              <a:rPr lang="ru-RU" sz="1500" dirty="0">
                <a:solidFill>
                  <a:srgbClr val="FFFFFF"/>
                </a:solidFill>
                <a:latin typeface="Book Antiqua" panose="02040602050305030304" pitchFamily="18" charset="0"/>
              </a:rPr>
              <a:t> силовые </a:t>
            </a:r>
            <a:r>
              <a:rPr lang="ru-RU" sz="1500" dirty="0" smtClean="0">
                <a:solidFill>
                  <a:srgbClr val="FFFFFF"/>
                </a:solidFill>
                <a:latin typeface="Book Antiqua" panose="02040602050305030304" pitchFamily="18" charset="0"/>
              </a:rPr>
              <a:t>структуры/ведомства</a:t>
            </a:r>
          </a:p>
          <a:p>
            <a:pPr lvl="0" algn="l">
              <a:spcBef>
                <a:spcPts val="300"/>
              </a:spcBef>
            </a:pPr>
            <a:endParaRPr sz="1500" dirty="0">
              <a:solidFill>
                <a:srgbClr val="FFFFFF"/>
              </a:solidFill>
              <a:latin typeface="Book Antiqua" panose="02040602050305030304" pitchFamily="18" charset="0"/>
            </a:endParaRPr>
          </a:p>
          <a:p>
            <a:pPr lvl="0" algn="l">
              <a:spcBef>
                <a:spcPts val="300"/>
              </a:spcBef>
              <a:buFont typeface="Arial" pitchFamily="34" charset="0"/>
              <a:buChar char="•"/>
            </a:pPr>
            <a:r>
              <a:rPr lang="ru-RU" sz="1500" dirty="0" smtClean="0">
                <a:solidFill>
                  <a:srgbClr val="FFFFFF"/>
                </a:solidFill>
                <a:latin typeface="Book Antiqua" panose="02040602050305030304" pitchFamily="18" charset="0"/>
              </a:rPr>
              <a:t> </a:t>
            </a:r>
            <a:r>
              <a:rPr sz="1500" dirty="0" err="1" smtClean="0">
                <a:solidFill>
                  <a:srgbClr val="FFFFFF"/>
                </a:solidFill>
                <a:latin typeface="Book Antiqua" panose="02040602050305030304" pitchFamily="18" charset="0"/>
              </a:rPr>
              <a:t>административные</a:t>
            </a:r>
            <a:r>
              <a:rPr sz="1500" dirty="0" smtClean="0">
                <a:solidFill>
                  <a:srgbClr val="FFFFFF"/>
                </a:solidFill>
                <a:latin typeface="Book Antiqua" panose="02040602050305030304" pitchFamily="18" charset="0"/>
              </a:rPr>
              <a:t> </a:t>
            </a:r>
            <a:r>
              <a:rPr sz="1500" dirty="0" err="1">
                <a:solidFill>
                  <a:srgbClr val="FFFFFF"/>
                </a:solidFill>
                <a:latin typeface="Book Antiqua" panose="02040602050305030304" pitchFamily="18" charset="0"/>
              </a:rPr>
              <a:t>здания</a:t>
            </a:r>
            <a:endParaRPr sz="1500" dirty="0">
              <a:solidFill>
                <a:srgbClr val="FFFFFF"/>
              </a:solidFill>
              <a:latin typeface="Book Antiqua" panose="02040602050305030304" pitchFamily="18" charset="0"/>
            </a:endParaRPr>
          </a:p>
          <a:p>
            <a:pPr lvl="0" algn="l">
              <a:spcBef>
                <a:spcPts val="300"/>
              </a:spcBef>
              <a:buFont typeface="Arial" pitchFamily="34" charset="0"/>
              <a:buChar char="•"/>
            </a:pPr>
            <a:r>
              <a:rPr lang="ru-RU" sz="1500" dirty="0" smtClean="0">
                <a:solidFill>
                  <a:srgbClr val="FFFFFF"/>
                </a:solidFill>
                <a:latin typeface="Book Antiqua" panose="02040602050305030304" pitchFamily="18" charset="0"/>
              </a:rPr>
              <a:t> </a:t>
            </a:r>
            <a:r>
              <a:rPr sz="1500" dirty="0" err="1" smtClean="0">
                <a:solidFill>
                  <a:srgbClr val="FFFFFF"/>
                </a:solidFill>
                <a:latin typeface="Book Antiqua" panose="02040602050305030304" pitchFamily="18" charset="0"/>
              </a:rPr>
              <a:t>образовательные</a:t>
            </a:r>
            <a:r>
              <a:rPr sz="1500" dirty="0" smtClean="0">
                <a:solidFill>
                  <a:srgbClr val="FFFFFF"/>
                </a:solidFill>
                <a:latin typeface="Book Antiqua" panose="02040602050305030304" pitchFamily="18" charset="0"/>
              </a:rPr>
              <a:t> </a:t>
            </a:r>
            <a:r>
              <a:rPr sz="1500" dirty="0" err="1" smtClean="0">
                <a:solidFill>
                  <a:srgbClr val="FFFFFF"/>
                </a:solidFill>
                <a:latin typeface="Book Antiqua" panose="02040602050305030304" pitchFamily="18" charset="0"/>
              </a:rPr>
              <a:t>учреждения</a:t>
            </a:r>
            <a:endParaRPr lang="ru-RU" sz="1500" dirty="0" smtClean="0">
              <a:solidFill>
                <a:srgbClr val="FFFFFF"/>
              </a:solidFill>
              <a:latin typeface="Book Antiqua" panose="02040602050305030304" pitchFamily="18" charset="0"/>
            </a:endParaRPr>
          </a:p>
          <a:p>
            <a:pPr lvl="0" algn="l">
              <a:spcBef>
                <a:spcPts val="300"/>
              </a:spcBef>
            </a:pPr>
            <a:endParaRPr sz="1500" dirty="0">
              <a:solidFill>
                <a:srgbClr val="FFFFFF"/>
              </a:solidFill>
              <a:latin typeface="Book Antiqua" panose="02040602050305030304" pitchFamily="18" charset="0"/>
            </a:endParaRPr>
          </a:p>
          <a:p>
            <a:pPr lvl="0" algn="l">
              <a:spcBef>
                <a:spcPts val="300"/>
              </a:spcBef>
              <a:buFont typeface="Arial" pitchFamily="34" charset="0"/>
              <a:buChar char="•"/>
            </a:pPr>
            <a:r>
              <a:rPr sz="1500" dirty="0" err="1" smtClean="0">
                <a:solidFill>
                  <a:srgbClr val="FFFFFF"/>
                </a:solidFill>
                <a:latin typeface="Book Antiqua" panose="02040602050305030304" pitchFamily="18" charset="0"/>
              </a:rPr>
              <a:t>автомобильные</a:t>
            </a:r>
            <a:r>
              <a:rPr sz="1500" dirty="0" smtClean="0">
                <a:solidFill>
                  <a:srgbClr val="FFFFFF"/>
                </a:solidFill>
                <a:latin typeface="Book Antiqua" panose="02040602050305030304" pitchFamily="18" charset="0"/>
              </a:rPr>
              <a:t> </a:t>
            </a:r>
            <a:r>
              <a:rPr sz="1500" dirty="0" err="1">
                <a:solidFill>
                  <a:srgbClr val="FFFFFF"/>
                </a:solidFill>
                <a:latin typeface="Book Antiqua" panose="02040602050305030304" pitchFamily="18" charset="0"/>
              </a:rPr>
              <a:t>дилерские</a:t>
            </a:r>
            <a:r>
              <a:rPr sz="1500" dirty="0">
                <a:solidFill>
                  <a:srgbClr val="FFFFFF"/>
                </a:solidFill>
                <a:latin typeface="Book Antiqua" panose="02040602050305030304" pitchFamily="18" charset="0"/>
              </a:rPr>
              <a:t> </a:t>
            </a:r>
            <a:r>
              <a:rPr sz="1500" dirty="0" err="1">
                <a:solidFill>
                  <a:srgbClr val="FFFFFF"/>
                </a:solidFill>
                <a:latin typeface="Book Antiqua" panose="02040602050305030304" pitchFamily="18" charset="0"/>
              </a:rPr>
              <a:t>салоны</a:t>
            </a:r>
            <a:endParaRPr sz="1500" dirty="0">
              <a:solidFill>
                <a:srgbClr val="FFFFFF"/>
              </a:solidFill>
              <a:latin typeface="Book Antiqua" panose="02040602050305030304" pitchFamily="18" charset="0"/>
            </a:endParaRPr>
          </a:p>
          <a:p>
            <a:pPr lvl="0" algn="l">
              <a:spcBef>
                <a:spcPts val="300"/>
              </a:spcBef>
              <a:buFont typeface="Arial" pitchFamily="34" charset="0"/>
              <a:buChar char="•"/>
            </a:pPr>
            <a:r>
              <a:rPr lang="ru-RU" sz="1500" dirty="0" smtClean="0">
                <a:solidFill>
                  <a:srgbClr val="FFFFFF"/>
                </a:solidFill>
                <a:latin typeface="Book Antiqua" panose="02040602050305030304" pitchFamily="18" charset="0"/>
              </a:rPr>
              <a:t> </a:t>
            </a:r>
            <a:r>
              <a:rPr sz="1500" dirty="0" err="1" smtClean="0">
                <a:solidFill>
                  <a:srgbClr val="FFFFFF"/>
                </a:solidFill>
                <a:latin typeface="Book Antiqua" panose="02040602050305030304" pitchFamily="18" charset="0"/>
              </a:rPr>
              <a:t>транспортные</a:t>
            </a:r>
            <a:r>
              <a:rPr sz="1500" dirty="0" smtClean="0">
                <a:solidFill>
                  <a:srgbClr val="FFFFFF"/>
                </a:solidFill>
                <a:latin typeface="Book Antiqua" panose="02040602050305030304" pitchFamily="18" charset="0"/>
              </a:rPr>
              <a:t> </a:t>
            </a:r>
            <a:r>
              <a:rPr sz="1500" dirty="0" err="1" smtClean="0">
                <a:solidFill>
                  <a:srgbClr val="FFFFFF"/>
                </a:solidFill>
                <a:latin typeface="Book Antiqua" panose="02040602050305030304" pitchFamily="18" charset="0"/>
              </a:rPr>
              <a:t>предприятия</a:t>
            </a:r>
            <a:endParaRPr lang="ru-RU" sz="1500" dirty="0" smtClean="0">
              <a:solidFill>
                <a:srgbClr val="FFFFFF"/>
              </a:solidFill>
              <a:latin typeface="Book Antiqua" panose="02040602050305030304" pitchFamily="18" charset="0"/>
            </a:endParaRPr>
          </a:p>
          <a:p>
            <a:pPr lvl="0" algn="l">
              <a:spcBef>
                <a:spcPts val="300"/>
              </a:spcBef>
            </a:pPr>
            <a:endParaRPr sz="1500" dirty="0">
              <a:solidFill>
                <a:srgbClr val="FFFFFF"/>
              </a:solidFill>
              <a:latin typeface="Book Antiqua" panose="02040602050305030304" pitchFamily="18" charset="0"/>
            </a:endParaRPr>
          </a:p>
          <a:p>
            <a:pPr lvl="0" algn="l">
              <a:spcBef>
                <a:spcPts val="300"/>
              </a:spcBef>
            </a:pPr>
            <a:endParaRPr dirty="0">
              <a:solidFill>
                <a:srgbClr val="FFFFFF"/>
              </a:solidFill>
            </a:endParaRPr>
          </a:p>
          <a:p>
            <a:pPr marL="342900" lvl="0" indent="-342900" algn="r">
              <a:spcBef>
                <a:spcPts val="400"/>
              </a:spcBef>
            </a:pPr>
            <a:endParaRPr dirty="0"/>
          </a:p>
        </p:txBody>
      </p:sp>
      <p:sp>
        <p:nvSpPr>
          <p:cNvPr id="207" name="Shape 207"/>
          <p:cNvSpPr/>
          <p:nvPr/>
        </p:nvSpPr>
        <p:spPr>
          <a:xfrm>
            <a:off x="1835696" y="548679"/>
            <a:ext cx="5652121" cy="13183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/>
          <a:p>
            <a:pPr lvl="0">
              <a:spcBef>
                <a:spcPts val="400"/>
              </a:spcBef>
            </a:pPr>
            <a:r>
              <a:rPr sz="2000" b="1" dirty="0" err="1">
                <a:solidFill>
                  <a:srgbClr val="808080"/>
                </a:solidFill>
                <a:latin typeface="Book Antiqua" panose="02040602050305030304" pitchFamily="18" charset="0"/>
              </a:rPr>
              <a:t>Область</a:t>
            </a:r>
            <a:r>
              <a:rPr sz="2000" b="1" dirty="0">
                <a:solidFill>
                  <a:srgbClr val="808080"/>
                </a:solidFill>
                <a:latin typeface="Book Antiqua" panose="02040602050305030304" pitchFamily="18" charset="0"/>
              </a:rPr>
              <a:t> </a:t>
            </a:r>
            <a:r>
              <a:rPr sz="2000" b="1" dirty="0" err="1">
                <a:solidFill>
                  <a:srgbClr val="808080"/>
                </a:solidFill>
                <a:latin typeface="Book Antiqua" panose="02040602050305030304" pitchFamily="18" charset="0"/>
              </a:rPr>
              <a:t>применения</a:t>
            </a:r>
            <a:r>
              <a:rPr sz="2000" b="1" dirty="0">
                <a:solidFill>
                  <a:srgbClr val="808080"/>
                </a:solidFill>
                <a:latin typeface="Book Antiqua" panose="02040602050305030304" pitchFamily="18" charset="0"/>
              </a:rPr>
              <a:t> KMS</a:t>
            </a:r>
            <a:endParaRPr sz="1200" b="1" dirty="0">
              <a:solidFill>
                <a:srgbClr val="808080"/>
              </a:solidFill>
              <a:latin typeface="Book Antiqua" panose="02040602050305030304" pitchFamily="18" charset="0"/>
            </a:endParaRPr>
          </a:p>
          <a:p>
            <a:pPr lvl="0">
              <a:spcBef>
                <a:spcPts val="200"/>
              </a:spcBef>
            </a:pPr>
            <a:r>
              <a:rPr sz="1200" dirty="0">
                <a:solidFill>
                  <a:srgbClr val="808080"/>
                </a:solidFill>
                <a:latin typeface="Arial Bold"/>
                <a:ea typeface="Arial Bold"/>
                <a:cs typeface="Arial Bold"/>
                <a:sym typeface="Arial Bold"/>
              </a:rPr>
              <a:t> </a:t>
            </a:r>
          </a:p>
          <a:p>
            <a:pPr lvl="0">
              <a:spcBef>
                <a:spcPts val="400"/>
              </a:spcBef>
            </a:pPr>
            <a:endParaRPr sz="1200" dirty="0">
              <a:solidFill>
                <a:srgbClr val="808080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marL="342900" lvl="0" indent="-342900">
              <a:spcBef>
                <a:spcPts val="400"/>
              </a:spcBef>
            </a:pPr>
            <a:endParaRPr sz="1200" dirty="0">
              <a:solidFill>
                <a:srgbClr val="808080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marL="342900" lvl="0" indent="-342900">
              <a:spcBef>
                <a:spcPts val="400"/>
              </a:spcBef>
            </a:pPr>
            <a:endParaRPr sz="1200" dirty="0">
              <a:solidFill>
                <a:srgbClr val="808080"/>
              </a:solidFill>
            </a:endParaRPr>
          </a:p>
        </p:txBody>
      </p:sp>
    </p:spTree>
  </p:cSld>
  <p:clrMapOvr>
    <a:masterClrMapping/>
  </p:clrMapOvr>
  <p:transition spd="med">
    <p:wheel spokes="3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Shape 210"/>
          <p:cNvSpPr/>
          <p:nvPr/>
        </p:nvSpPr>
        <p:spPr>
          <a:xfrm>
            <a:off x="0" y="692695"/>
            <a:ext cx="5652120" cy="5544618"/>
          </a:xfrm>
          <a:prstGeom prst="rect">
            <a:avLst/>
          </a:prstGeom>
          <a:solidFill>
            <a:srgbClr val="254061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11" name="Shape 211"/>
          <p:cNvSpPr/>
          <p:nvPr/>
        </p:nvSpPr>
        <p:spPr>
          <a:xfrm>
            <a:off x="1691679" y="0"/>
            <a:ext cx="7452321" cy="1196752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12" name="Shape 212"/>
          <p:cNvSpPr/>
          <p:nvPr/>
        </p:nvSpPr>
        <p:spPr>
          <a:xfrm>
            <a:off x="0" y="5949279"/>
            <a:ext cx="9144000" cy="1008113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213" name="image3.jpg" descr="ООО  Промет_сейфобщ_верх1_р"/>
          <p:cNvPicPr/>
          <p:nvPr/>
        </p:nvPicPr>
        <p:blipFill>
          <a:blip r:embed="rId2" cstate="print">
            <a:extLst/>
          </a:blip>
          <a:srcRect l="80679"/>
          <a:stretch>
            <a:fillRect/>
          </a:stretch>
        </p:blipFill>
        <p:spPr>
          <a:xfrm>
            <a:off x="7668344" y="6165303"/>
            <a:ext cx="1129267" cy="478466"/>
          </a:xfrm>
          <a:prstGeom prst="rect">
            <a:avLst/>
          </a:prstGeom>
          <a:ln w="12700">
            <a:miter lim="400000"/>
          </a:ln>
        </p:spPr>
      </p:pic>
      <p:sp>
        <p:nvSpPr>
          <p:cNvPr id="214" name="Shape 214"/>
          <p:cNvSpPr/>
          <p:nvPr/>
        </p:nvSpPr>
        <p:spPr>
          <a:xfrm>
            <a:off x="251519" y="1628799"/>
            <a:ext cx="4536505" cy="37856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9" rIns="45719">
            <a:spAutoFit/>
          </a:bodyPr>
          <a:lstStyle/>
          <a:p>
            <a:pPr lvl="0" algn="l">
              <a:buFont typeface="Arial" pitchFamily="34" charset="0"/>
              <a:buChar char="•"/>
            </a:pPr>
            <a:r>
              <a:rPr lang="en-US" sz="1500" b="1" dirty="0" smtClean="0">
                <a:solidFill>
                  <a:srgbClr val="FFFFFF"/>
                </a:solidFill>
                <a:latin typeface="Book Antiqua" panose="02040602050305030304" pitchFamily="18" charset="0"/>
              </a:rPr>
              <a:t> </a:t>
            </a:r>
            <a:r>
              <a:rPr sz="1500" b="1" dirty="0" err="1" smtClean="0">
                <a:solidFill>
                  <a:srgbClr val="FFFFFF"/>
                </a:solidFill>
                <a:latin typeface="Book Antiqua" panose="02040602050305030304" pitchFamily="18" charset="0"/>
              </a:rPr>
              <a:t>Повышение</a:t>
            </a:r>
            <a:r>
              <a:rPr sz="1500" b="1" dirty="0" smtClean="0">
                <a:solidFill>
                  <a:srgbClr val="FFFFFF"/>
                </a:solidFill>
                <a:latin typeface="Book Antiqua" panose="02040602050305030304" pitchFamily="18" charset="0"/>
              </a:rPr>
              <a:t> </a:t>
            </a:r>
            <a:r>
              <a:rPr sz="1500" b="1" dirty="0" err="1" smtClean="0">
                <a:solidFill>
                  <a:srgbClr val="FFFFFF"/>
                </a:solidFill>
                <a:latin typeface="Book Antiqua" panose="02040602050305030304" pitchFamily="18" charset="0"/>
              </a:rPr>
              <a:t>безопасности</a:t>
            </a:r>
            <a:endParaRPr sz="1500" dirty="0">
              <a:solidFill>
                <a:srgbClr val="FFFFFF"/>
              </a:solidFill>
              <a:latin typeface="Book Antiqua" panose="02040602050305030304" pitchFamily="18" charset="0"/>
            </a:endParaRPr>
          </a:p>
          <a:p>
            <a:pPr lvl="0" algn="l">
              <a:buFont typeface="Arial" pitchFamily="34" charset="0"/>
              <a:buChar char="•"/>
            </a:pPr>
            <a:r>
              <a:rPr lang="en-US" sz="1500" dirty="0" smtClean="0">
                <a:solidFill>
                  <a:srgbClr val="FFFFFF"/>
                </a:solidFill>
                <a:latin typeface="Book Antiqua" panose="02040602050305030304" pitchFamily="18" charset="0"/>
              </a:rPr>
              <a:t> </a:t>
            </a:r>
            <a:r>
              <a:rPr sz="1500" dirty="0" err="1" smtClean="0">
                <a:solidFill>
                  <a:srgbClr val="FFFFFF"/>
                </a:solidFill>
                <a:latin typeface="Book Antiqua" panose="02040602050305030304" pitchFamily="18" charset="0"/>
              </a:rPr>
              <a:t>система</a:t>
            </a:r>
            <a:r>
              <a:rPr sz="1500" dirty="0" smtClean="0">
                <a:solidFill>
                  <a:srgbClr val="FFFFFF"/>
                </a:solidFill>
                <a:latin typeface="Book Antiqua" panose="02040602050305030304" pitchFamily="18" charset="0"/>
              </a:rPr>
              <a:t> </a:t>
            </a:r>
            <a:r>
              <a:rPr sz="1500" dirty="0" err="1">
                <a:solidFill>
                  <a:srgbClr val="FFFFFF"/>
                </a:solidFill>
                <a:latin typeface="Book Antiqua" panose="02040602050305030304" pitchFamily="18" charset="0"/>
              </a:rPr>
              <a:t>хранения</a:t>
            </a:r>
            <a:r>
              <a:rPr sz="1500" dirty="0">
                <a:solidFill>
                  <a:srgbClr val="FFFFFF"/>
                </a:solidFill>
                <a:latin typeface="Book Antiqua" panose="02040602050305030304" pitchFamily="18" charset="0"/>
              </a:rPr>
              <a:t> </a:t>
            </a:r>
            <a:r>
              <a:rPr sz="1500" dirty="0" err="1">
                <a:solidFill>
                  <a:srgbClr val="FFFFFF"/>
                </a:solidFill>
                <a:latin typeface="Book Antiqua" panose="02040602050305030304" pitchFamily="18" charset="0"/>
              </a:rPr>
              <a:t>ключей</a:t>
            </a:r>
            <a:r>
              <a:rPr sz="1500" dirty="0">
                <a:solidFill>
                  <a:srgbClr val="FFFFFF"/>
                </a:solidFill>
                <a:latin typeface="Book Antiqua" panose="02040602050305030304" pitchFamily="18" charset="0"/>
              </a:rPr>
              <a:t> </a:t>
            </a:r>
            <a:r>
              <a:rPr sz="1500" dirty="0" err="1">
                <a:solidFill>
                  <a:srgbClr val="FFFFFF"/>
                </a:solidFill>
                <a:latin typeface="Book Antiqua" panose="02040602050305030304" pitchFamily="18" charset="0"/>
              </a:rPr>
              <a:t>исключает</a:t>
            </a:r>
            <a:r>
              <a:rPr sz="1500" dirty="0">
                <a:solidFill>
                  <a:srgbClr val="FFFFFF"/>
                </a:solidFill>
                <a:latin typeface="Book Antiqua" panose="02040602050305030304" pitchFamily="18" charset="0"/>
              </a:rPr>
              <a:t> </a:t>
            </a:r>
            <a:r>
              <a:rPr sz="1500" dirty="0" err="1">
                <a:solidFill>
                  <a:srgbClr val="FFFFFF"/>
                </a:solidFill>
                <a:latin typeface="Book Antiqua" panose="02040602050305030304" pitchFamily="18" charset="0"/>
              </a:rPr>
              <a:t>несанкционированные</a:t>
            </a:r>
            <a:r>
              <a:rPr sz="1500" dirty="0">
                <a:solidFill>
                  <a:srgbClr val="FFFFFF"/>
                </a:solidFill>
                <a:latin typeface="Book Antiqua" panose="02040602050305030304" pitchFamily="18" charset="0"/>
              </a:rPr>
              <a:t> </a:t>
            </a:r>
            <a:r>
              <a:rPr sz="1500" dirty="0" err="1">
                <a:solidFill>
                  <a:srgbClr val="FFFFFF"/>
                </a:solidFill>
                <a:latin typeface="Book Antiqua" panose="02040602050305030304" pitchFamily="18" charset="0"/>
              </a:rPr>
              <a:t>передачи</a:t>
            </a:r>
            <a:r>
              <a:rPr sz="1500" dirty="0">
                <a:solidFill>
                  <a:srgbClr val="FFFFFF"/>
                </a:solidFill>
                <a:latin typeface="Book Antiqua" panose="02040602050305030304" pitchFamily="18" charset="0"/>
              </a:rPr>
              <a:t> </a:t>
            </a:r>
            <a:r>
              <a:rPr sz="1500" dirty="0" err="1">
                <a:solidFill>
                  <a:srgbClr val="FFFFFF"/>
                </a:solidFill>
                <a:latin typeface="Book Antiqua" panose="02040602050305030304" pitchFamily="18" charset="0"/>
              </a:rPr>
              <a:t>ключа</a:t>
            </a:r>
            <a:r>
              <a:rPr sz="1500" dirty="0">
                <a:solidFill>
                  <a:srgbClr val="FFFFFF"/>
                </a:solidFill>
                <a:latin typeface="Book Antiqua" panose="02040602050305030304" pitchFamily="18" charset="0"/>
              </a:rPr>
              <a:t> </a:t>
            </a:r>
            <a:r>
              <a:rPr lang="ru-RU" sz="1500" dirty="0" smtClean="0">
                <a:solidFill>
                  <a:srgbClr val="FFFFFF"/>
                </a:solidFill>
                <a:latin typeface="Book Antiqua" panose="02040602050305030304" pitchFamily="18" charset="0"/>
              </a:rPr>
              <a:t>третьим лицам</a:t>
            </a:r>
            <a:r>
              <a:rPr sz="1500" dirty="0" smtClean="0">
                <a:solidFill>
                  <a:srgbClr val="FFFFFF"/>
                </a:solidFill>
                <a:latin typeface="Book Antiqua" panose="02040602050305030304" pitchFamily="18" charset="0"/>
              </a:rPr>
              <a:t>, </a:t>
            </a:r>
            <a:r>
              <a:rPr sz="1500" dirty="0" err="1">
                <a:solidFill>
                  <a:srgbClr val="FFFFFF"/>
                </a:solidFill>
                <a:latin typeface="Book Antiqua" panose="02040602050305030304" pitchFamily="18" charset="0"/>
              </a:rPr>
              <a:t>снижает</a:t>
            </a:r>
            <a:r>
              <a:rPr sz="1500" dirty="0">
                <a:solidFill>
                  <a:srgbClr val="FFFFFF"/>
                </a:solidFill>
                <a:latin typeface="Book Antiqua" panose="02040602050305030304" pitchFamily="18" charset="0"/>
              </a:rPr>
              <a:t> </a:t>
            </a:r>
            <a:r>
              <a:rPr sz="1500" dirty="0" err="1">
                <a:solidFill>
                  <a:srgbClr val="FFFFFF"/>
                </a:solidFill>
                <a:latin typeface="Book Antiqua" panose="02040602050305030304" pitchFamily="18" charset="0"/>
              </a:rPr>
              <a:t>риск</a:t>
            </a:r>
            <a:r>
              <a:rPr sz="1500" dirty="0">
                <a:solidFill>
                  <a:srgbClr val="FFFFFF"/>
                </a:solidFill>
                <a:latin typeface="Book Antiqua" panose="02040602050305030304" pitchFamily="18" charset="0"/>
              </a:rPr>
              <a:t> </a:t>
            </a:r>
            <a:r>
              <a:rPr sz="1500" dirty="0" err="1">
                <a:solidFill>
                  <a:srgbClr val="FFFFFF"/>
                </a:solidFill>
                <a:latin typeface="Book Antiqua" panose="02040602050305030304" pitchFamily="18" charset="0"/>
              </a:rPr>
              <a:t>выноса</a:t>
            </a:r>
            <a:r>
              <a:rPr sz="1500" dirty="0">
                <a:solidFill>
                  <a:srgbClr val="FFFFFF"/>
                </a:solidFill>
                <a:latin typeface="Book Antiqua" panose="02040602050305030304" pitchFamily="18" charset="0"/>
              </a:rPr>
              <a:t> </a:t>
            </a:r>
            <a:r>
              <a:rPr sz="1500" dirty="0" err="1">
                <a:solidFill>
                  <a:srgbClr val="FFFFFF"/>
                </a:solidFill>
                <a:latin typeface="Book Antiqua" panose="02040602050305030304" pitchFamily="18" charset="0"/>
              </a:rPr>
              <a:t>ключа</a:t>
            </a:r>
            <a:r>
              <a:rPr sz="1500" dirty="0">
                <a:solidFill>
                  <a:srgbClr val="FFFFFF"/>
                </a:solidFill>
                <a:latin typeface="Book Antiqua" panose="02040602050305030304" pitchFamily="18" charset="0"/>
              </a:rPr>
              <a:t> </a:t>
            </a:r>
            <a:r>
              <a:rPr sz="1500" dirty="0" err="1">
                <a:solidFill>
                  <a:srgbClr val="FFFFFF"/>
                </a:solidFill>
                <a:latin typeface="Book Antiqua" panose="02040602050305030304" pitchFamily="18" charset="0"/>
              </a:rPr>
              <a:t>за</a:t>
            </a:r>
            <a:r>
              <a:rPr sz="1500" dirty="0">
                <a:solidFill>
                  <a:srgbClr val="FFFFFF"/>
                </a:solidFill>
                <a:latin typeface="Book Antiqua" panose="02040602050305030304" pitchFamily="18" charset="0"/>
              </a:rPr>
              <a:t> </a:t>
            </a:r>
            <a:r>
              <a:rPr sz="1500" dirty="0" err="1">
                <a:solidFill>
                  <a:srgbClr val="FFFFFF"/>
                </a:solidFill>
                <a:latin typeface="Book Antiqua" panose="02040602050305030304" pitchFamily="18" charset="0"/>
              </a:rPr>
              <a:t>пределы</a:t>
            </a:r>
            <a:r>
              <a:rPr sz="1500" dirty="0">
                <a:solidFill>
                  <a:srgbClr val="FFFFFF"/>
                </a:solidFill>
                <a:latin typeface="Book Antiqua" panose="02040602050305030304" pitchFamily="18" charset="0"/>
              </a:rPr>
              <a:t> </a:t>
            </a:r>
            <a:r>
              <a:rPr sz="1500" dirty="0" err="1">
                <a:solidFill>
                  <a:srgbClr val="FFFFFF"/>
                </a:solidFill>
                <a:latin typeface="Book Antiqua" panose="02040602050305030304" pitchFamily="18" charset="0"/>
              </a:rPr>
              <a:t>объекта</a:t>
            </a:r>
            <a:r>
              <a:rPr sz="1500" dirty="0">
                <a:solidFill>
                  <a:srgbClr val="FFFFFF"/>
                </a:solidFill>
                <a:latin typeface="Book Antiqua" panose="02040602050305030304" pitchFamily="18" charset="0"/>
              </a:rPr>
              <a:t>;</a:t>
            </a:r>
          </a:p>
          <a:p>
            <a:pPr lvl="0" algn="l">
              <a:buFont typeface="Arial" pitchFamily="34" charset="0"/>
              <a:buChar char="•"/>
            </a:pPr>
            <a:r>
              <a:rPr lang="en-US" sz="1500" dirty="0" smtClean="0">
                <a:solidFill>
                  <a:srgbClr val="FFFFFF"/>
                </a:solidFill>
                <a:latin typeface="Book Antiqua" panose="02040602050305030304" pitchFamily="18" charset="0"/>
              </a:rPr>
              <a:t> </a:t>
            </a:r>
            <a:r>
              <a:rPr sz="1500" dirty="0" smtClean="0">
                <a:solidFill>
                  <a:srgbClr val="FFFFFF"/>
                </a:solidFill>
                <a:latin typeface="Book Antiqua" panose="02040602050305030304" pitchFamily="18" charset="0"/>
              </a:rPr>
              <a:t>Key </a:t>
            </a:r>
            <a:r>
              <a:rPr sz="1500" dirty="0">
                <a:solidFill>
                  <a:srgbClr val="FFFFFF"/>
                </a:solidFill>
                <a:latin typeface="Book Antiqua" panose="02040602050305030304" pitchFamily="18" charset="0"/>
              </a:rPr>
              <a:t>Management System, </a:t>
            </a:r>
            <a:r>
              <a:rPr sz="1500" dirty="0" err="1">
                <a:solidFill>
                  <a:srgbClr val="FFFFFF"/>
                </a:solidFill>
                <a:latin typeface="Book Antiqua" panose="02040602050305030304" pitchFamily="18" charset="0"/>
              </a:rPr>
              <a:t>при</a:t>
            </a:r>
            <a:r>
              <a:rPr sz="1500" dirty="0">
                <a:solidFill>
                  <a:srgbClr val="FFFFFF"/>
                </a:solidFill>
                <a:latin typeface="Book Antiqua" panose="02040602050305030304" pitchFamily="18" charset="0"/>
              </a:rPr>
              <a:t> </a:t>
            </a:r>
            <a:r>
              <a:rPr sz="1500" dirty="0" err="1">
                <a:solidFill>
                  <a:srgbClr val="FFFFFF"/>
                </a:solidFill>
                <a:latin typeface="Book Antiqua" panose="02040602050305030304" pitchFamily="18" charset="0"/>
              </a:rPr>
              <a:t>интеграции</a:t>
            </a:r>
            <a:r>
              <a:rPr sz="1500" dirty="0">
                <a:solidFill>
                  <a:srgbClr val="FFFFFF"/>
                </a:solidFill>
                <a:latin typeface="Book Antiqua" panose="02040602050305030304" pitchFamily="18" charset="0"/>
              </a:rPr>
              <a:t> в СКУД, </a:t>
            </a:r>
            <a:r>
              <a:rPr sz="1500" dirty="0" err="1">
                <a:solidFill>
                  <a:srgbClr val="FFFFFF"/>
                </a:solidFill>
                <a:latin typeface="Book Antiqua" panose="02040602050305030304" pitchFamily="18" charset="0"/>
              </a:rPr>
              <a:t>может</a:t>
            </a:r>
            <a:r>
              <a:rPr sz="1500" dirty="0">
                <a:solidFill>
                  <a:srgbClr val="FFFFFF"/>
                </a:solidFill>
                <a:latin typeface="Book Antiqua" panose="02040602050305030304" pitchFamily="18" charset="0"/>
              </a:rPr>
              <a:t> </a:t>
            </a:r>
            <a:r>
              <a:rPr sz="1500" dirty="0" err="1">
                <a:solidFill>
                  <a:srgbClr val="FFFFFF"/>
                </a:solidFill>
                <a:latin typeface="Book Antiqua" panose="02040602050305030304" pitchFamily="18" charset="0"/>
              </a:rPr>
              <a:t>работать</a:t>
            </a:r>
            <a:r>
              <a:rPr sz="1500" dirty="0">
                <a:solidFill>
                  <a:srgbClr val="FFFFFF"/>
                </a:solidFill>
                <a:latin typeface="Book Antiqua" panose="02040602050305030304" pitchFamily="18" charset="0"/>
              </a:rPr>
              <a:t> </a:t>
            </a:r>
            <a:r>
              <a:rPr sz="1500" dirty="0" err="1">
                <a:solidFill>
                  <a:srgbClr val="FFFFFF"/>
                </a:solidFill>
                <a:latin typeface="Book Antiqua" panose="02040602050305030304" pitchFamily="18" charset="0"/>
              </a:rPr>
              <a:t>по</a:t>
            </a:r>
            <a:r>
              <a:rPr sz="1500" dirty="0">
                <a:solidFill>
                  <a:srgbClr val="FFFFFF"/>
                </a:solidFill>
                <a:latin typeface="Book Antiqua" panose="02040602050305030304" pitchFamily="18" charset="0"/>
              </a:rPr>
              <a:t> </a:t>
            </a:r>
            <a:r>
              <a:rPr sz="1500" dirty="0" err="1">
                <a:solidFill>
                  <a:srgbClr val="FFFFFF"/>
                </a:solidFill>
                <a:latin typeface="Book Antiqua" panose="02040602050305030304" pitchFamily="18" charset="0"/>
              </a:rPr>
              <a:t>установленным</a:t>
            </a:r>
            <a:r>
              <a:rPr sz="1500" dirty="0">
                <a:solidFill>
                  <a:srgbClr val="FFFFFF"/>
                </a:solidFill>
                <a:latin typeface="Book Antiqua" panose="02040602050305030304" pitchFamily="18" charset="0"/>
              </a:rPr>
              <a:t>  </a:t>
            </a:r>
            <a:r>
              <a:rPr sz="1500" dirty="0" err="1">
                <a:solidFill>
                  <a:srgbClr val="FFFFFF"/>
                </a:solidFill>
                <a:latin typeface="Book Antiqua" panose="02040602050305030304" pitchFamily="18" charset="0"/>
              </a:rPr>
              <a:t>на</a:t>
            </a:r>
            <a:r>
              <a:rPr sz="1500" dirty="0">
                <a:solidFill>
                  <a:srgbClr val="FFFFFF"/>
                </a:solidFill>
                <a:latin typeface="Book Antiqua" panose="02040602050305030304" pitchFamily="18" charset="0"/>
              </a:rPr>
              <a:t> </a:t>
            </a:r>
            <a:r>
              <a:rPr sz="1500" dirty="0" err="1">
                <a:solidFill>
                  <a:srgbClr val="FFFFFF"/>
                </a:solidFill>
                <a:latin typeface="Book Antiqua" panose="02040602050305030304" pitchFamily="18" charset="0"/>
              </a:rPr>
              <a:t>объекте</a:t>
            </a:r>
            <a:r>
              <a:rPr sz="1500" dirty="0">
                <a:solidFill>
                  <a:srgbClr val="FFFFFF"/>
                </a:solidFill>
                <a:latin typeface="Book Antiqua" panose="02040602050305030304" pitchFamily="18" charset="0"/>
              </a:rPr>
              <a:t> </a:t>
            </a:r>
            <a:r>
              <a:rPr sz="1500" dirty="0" err="1">
                <a:solidFill>
                  <a:srgbClr val="FFFFFF"/>
                </a:solidFill>
                <a:latin typeface="Book Antiqua" panose="02040602050305030304" pitchFamily="18" charset="0"/>
              </a:rPr>
              <a:t>сценариям</a:t>
            </a:r>
            <a:r>
              <a:rPr sz="1500" dirty="0">
                <a:solidFill>
                  <a:srgbClr val="FFFFFF"/>
                </a:solidFill>
                <a:latin typeface="Book Antiqua" panose="02040602050305030304" pitchFamily="18" charset="0"/>
              </a:rPr>
              <a:t> </a:t>
            </a:r>
            <a:r>
              <a:rPr sz="1500" dirty="0" err="1">
                <a:solidFill>
                  <a:srgbClr val="FFFFFF"/>
                </a:solidFill>
                <a:latin typeface="Book Antiqua" panose="02040602050305030304" pitchFamily="18" charset="0"/>
              </a:rPr>
              <a:t>системы</a:t>
            </a:r>
            <a:r>
              <a:rPr sz="1500" dirty="0">
                <a:solidFill>
                  <a:srgbClr val="FFFFFF"/>
                </a:solidFill>
                <a:latin typeface="Book Antiqua" panose="02040602050305030304" pitchFamily="18" charset="0"/>
              </a:rPr>
              <a:t> </a:t>
            </a:r>
            <a:r>
              <a:rPr sz="1500" dirty="0" err="1">
                <a:solidFill>
                  <a:srgbClr val="FFFFFF"/>
                </a:solidFill>
                <a:latin typeface="Book Antiqua" panose="02040602050305030304" pitchFamily="18" charset="0"/>
              </a:rPr>
              <a:t>безопасности</a:t>
            </a:r>
            <a:r>
              <a:rPr sz="1500" dirty="0" smtClean="0">
                <a:solidFill>
                  <a:srgbClr val="FFFFFF"/>
                </a:solidFill>
                <a:latin typeface="Book Antiqua" panose="02040602050305030304" pitchFamily="18" charset="0"/>
              </a:rPr>
              <a:t>.</a:t>
            </a:r>
            <a:endParaRPr sz="1500" b="1" dirty="0">
              <a:solidFill>
                <a:srgbClr val="FFFFFF"/>
              </a:solidFill>
              <a:latin typeface="Book Antiqua" panose="02040602050305030304" pitchFamily="18" charset="0"/>
            </a:endParaRPr>
          </a:p>
          <a:p>
            <a:pPr lvl="0" algn="l">
              <a:buFont typeface="Arial" pitchFamily="34" charset="0"/>
              <a:buChar char="•"/>
            </a:pPr>
            <a:r>
              <a:rPr lang="en-US" sz="1500" b="1" dirty="0" smtClean="0">
                <a:solidFill>
                  <a:srgbClr val="FFFFFF"/>
                </a:solidFill>
                <a:latin typeface="Book Antiqua" panose="02040602050305030304" pitchFamily="18" charset="0"/>
              </a:rPr>
              <a:t> </a:t>
            </a:r>
            <a:r>
              <a:rPr sz="1500" b="1" dirty="0" err="1" smtClean="0">
                <a:solidFill>
                  <a:srgbClr val="FFFFFF"/>
                </a:solidFill>
                <a:latin typeface="Book Antiqua" panose="02040602050305030304" pitchFamily="18" charset="0"/>
              </a:rPr>
              <a:t>Снижение</a:t>
            </a:r>
            <a:r>
              <a:rPr sz="1500" b="1" dirty="0" smtClean="0">
                <a:solidFill>
                  <a:srgbClr val="FFFFFF"/>
                </a:solidFill>
                <a:latin typeface="Book Antiqua" panose="02040602050305030304" pitchFamily="18" charset="0"/>
              </a:rPr>
              <a:t> </a:t>
            </a:r>
            <a:r>
              <a:rPr sz="1500" b="1" dirty="0" err="1" smtClean="0">
                <a:solidFill>
                  <a:srgbClr val="FFFFFF"/>
                </a:solidFill>
                <a:latin typeface="Book Antiqua" panose="02040602050305030304" pitchFamily="18" charset="0"/>
              </a:rPr>
              <a:t>затрат</a:t>
            </a:r>
            <a:r>
              <a:rPr sz="1500" b="1" dirty="0" smtClean="0">
                <a:solidFill>
                  <a:srgbClr val="FFFFFF"/>
                </a:solidFill>
                <a:latin typeface="Book Antiqua" panose="02040602050305030304" pitchFamily="18" charset="0"/>
              </a:rPr>
              <a:t> </a:t>
            </a:r>
            <a:endParaRPr sz="1500" dirty="0">
              <a:solidFill>
                <a:srgbClr val="FFFFFF"/>
              </a:solidFill>
              <a:latin typeface="Book Antiqua" panose="02040602050305030304" pitchFamily="18" charset="0"/>
            </a:endParaRPr>
          </a:p>
          <a:p>
            <a:pPr lvl="0" algn="l">
              <a:buFont typeface="Arial" pitchFamily="34" charset="0"/>
              <a:buChar char="•"/>
            </a:pPr>
            <a:r>
              <a:rPr lang="en-US" sz="1500" dirty="0" smtClean="0">
                <a:solidFill>
                  <a:srgbClr val="FFFFFF"/>
                </a:solidFill>
                <a:latin typeface="Book Antiqua" panose="02040602050305030304" pitchFamily="18" charset="0"/>
              </a:rPr>
              <a:t> </a:t>
            </a:r>
            <a:r>
              <a:rPr sz="1500" dirty="0" err="1" smtClean="0">
                <a:solidFill>
                  <a:srgbClr val="FFFFFF"/>
                </a:solidFill>
                <a:latin typeface="Book Antiqua" panose="02040602050305030304" pitchFamily="18" charset="0"/>
              </a:rPr>
              <a:t>автоматизированная</a:t>
            </a:r>
            <a:r>
              <a:rPr sz="1500" dirty="0" smtClean="0">
                <a:solidFill>
                  <a:srgbClr val="FFFFFF"/>
                </a:solidFill>
                <a:latin typeface="Book Antiqua" panose="02040602050305030304" pitchFamily="18" charset="0"/>
              </a:rPr>
              <a:t> </a:t>
            </a:r>
            <a:r>
              <a:rPr sz="1500" dirty="0" err="1">
                <a:solidFill>
                  <a:srgbClr val="FFFFFF"/>
                </a:solidFill>
                <a:latin typeface="Book Antiqua" panose="02040602050305030304" pitchFamily="18" charset="0"/>
              </a:rPr>
              <a:t>система</a:t>
            </a:r>
            <a:r>
              <a:rPr sz="1500" dirty="0">
                <a:solidFill>
                  <a:srgbClr val="FFFFFF"/>
                </a:solidFill>
                <a:latin typeface="Book Antiqua" panose="02040602050305030304" pitchFamily="18" charset="0"/>
              </a:rPr>
              <a:t> </a:t>
            </a:r>
            <a:r>
              <a:rPr sz="1500" dirty="0" err="1">
                <a:solidFill>
                  <a:srgbClr val="FFFFFF"/>
                </a:solidFill>
                <a:latin typeface="Book Antiqua" panose="02040602050305030304" pitchFamily="18" charset="0"/>
              </a:rPr>
              <a:t>хранения</a:t>
            </a:r>
            <a:r>
              <a:rPr sz="1500" dirty="0">
                <a:solidFill>
                  <a:srgbClr val="FFFFFF"/>
                </a:solidFill>
                <a:latin typeface="Book Antiqua" panose="02040602050305030304" pitchFamily="18" charset="0"/>
              </a:rPr>
              <a:t> </a:t>
            </a:r>
            <a:r>
              <a:rPr sz="1500" dirty="0" err="1">
                <a:solidFill>
                  <a:srgbClr val="FFFFFF"/>
                </a:solidFill>
                <a:latin typeface="Book Antiqua" panose="02040602050305030304" pitchFamily="18" charset="0"/>
              </a:rPr>
              <a:t>ключей</a:t>
            </a:r>
            <a:endParaRPr sz="1500" dirty="0">
              <a:solidFill>
                <a:srgbClr val="FFFFFF"/>
              </a:solidFill>
              <a:latin typeface="Book Antiqua" panose="02040602050305030304" pitchFamily="18" charset="0"/>
            </a:endParaRPr>
          </a:p>
          <a:p>
            <a:pPr lvl="0" algn="l">
              <a:buFont typeface="Arial" pitchFamily="34" charset="0"/>
              <a:buChar char="•"/>
            </a:pPr>
            <a:r>
              <a:rPr lang="en-US" sz="1500" dirty="0" smtClean="0">
                <a:solidFill>
                  <a:srgbClr val="FFFFFF"/>
                </a:solidFill>
                <a:latin typeface="Book Antiqua" panose="02040602050305030304" pitchFamily="18" charset="0"/>
              </a:rPr>
              <a:t> </a:t>
            </a:r>
            <a:r>
              <a:rPr sz="1500" dirty="0" err="1" smtClean="0">
                <a:solidFill>
                  <a:srgbClr val="FFFFFF"/>
                </a:solidFill>
                <a:latin typeface="Book Antiqua" panose="02040602050305030304" pitchFamily="18" charset="0"/>
              </a:rPr>
              <a:t>работает</a:t>
            </a:r>
            <a:r>
              <a:rPr sz="1500" dirty="0" smtClean="0">
                <a:solidFill>
                  <a:srgbClr val="FFFFFF"/>
                </a:solidFill>
                <a:latin typeface="Book Antiqua" panose="02040602050305030304" pitchFamily="18" charset="0"/>
              </a:rPr>
              <a:t> </a:t>
            </a:r>
            <a:r>
              <a:rPr sz="1500" dirty="0" err="1">
                <a:solidFill>
                  <a:srgbClr val="FFFFFF"/>
                </a:solidFill>
                <a:latin typeface="Book Antiqua" panose="02040602050305030304" pitchFamily="18" charset="0"/>
              </a:rPr>
              <a:t>автономно</a:t>
            </a:r>
            <a:r>
              <a:rPr sz="1500" dirty="0">
                <a:solidFill>
                  <a:srgbClr val="FFFFFF"/>
                </a:solidFill>
                <a:latin typeface="Book Antiqua" panose="02040602050305030304" pitchFamily="18" charset="0"/>
              </a:rPr>
              <a:t> в </a:t>
            </a:r>
            <a:r>
              <a:rPr sz="1500" dirty="0" err="1">
                <a:solidFill>
                  <a:srgbClr val="FFFFFF"/>
                </a:solidFill>
                <a:latin typeface="Book Antiqua" panose="02040602050305030304" pitchFamily="18" charset="0"/>
              </a:rPr>
              <a:t>режиме</a:t>
            </a:r>
            <a:r>
              <a:rPr sz="1500" dirty="0">
                <a:solidFill>
                  <a:srgbClr val="FFFFFF"/>
                </a:solidFill>
                <a:latin typeface="Book Antiqua" panose="02040602050305030304" pitchFamily="18" charset="0"/>
              </a:rPr>
              <a:t> 24/7.</a:t>
            </a:r>
          </a:p>
          <a:p>
            <a:pPr lvl="0" algn="l">
              <a:buFont typeface="Arial" pitchFamily="34" charset="0"/>
              <a:buChar char="•"/>
            </a:pPr>
            <a:r>
              <a:rPr lang="en-US" sz="1500" dirty="0" smtClean="0">
                <a:solidFill>
                  <a:srgbClr val="FFFFFF"/>
                </a:solidFill>
                <a:latin typeface="Book Antiqua" panose="02040602050305030304" pitchFamily="18" charset="0"/>
              </a:rPr>
              <a:t> </a:t>
            </a:r>
            <a:r>
              <a:rPr lang="ru-RU" sz="1500" dirty="0" smtClean="0">
                <a:solidFill>
                  <a:srgbClr val="FFFFFF"/>
                </a:solidFill>
                <a:latin typeface="Book Antiqua" panose="02040602050305030304" pitchFamily="18" charset="0"/>
              </a:rPr>
              <a:t>Отсутствие оператора – упрощенная процедура верификации </a:t>
            </a:r>
            <a:r>
              <a:rPr lang="ru-RU" sz="1500" dirty="0">
                <a:solidFill>
                  <a:srgbClr val="FFFFFF"/>
                </a:solidFill>
                <a:latin typeface="Book Antiqua" panose="02040602050305030304" pitchFamily="18" charset="0"/>
              </a:rPr>
              <a:t>приема/сдачи </a:t>
            </a:r>
            <a:r>
              <a:rPr lang="ru-RU" sz="1500" dirty="0" smtClean="0">
                <a:solidFill>
                  <a:srgbClr val="FFFFFF"/>
                </a:solidFill>
                <a:latin typeface="Book Antiqua" panose="02040602050305030304" pitchFamily="18" charset="0"/>
              </a:rPr>
              <a:t>ключей.</a:t>
            </a:r>
          </a:p>
          <a:p>
            <a:pPr lvl="0" algn="l">
              <a:buFont typeface="Arial" pitchFamily="34" charset="0"/>
              <a:buChar char="•"/>
            </a:pPr>
            <a:r>
              <a:rPr lang="ru-RU" sz="1500" dirty="0" smtClean="0">
                <a:solidFill>
                  <a:srgbClr val="FFFFFF"/>
                </a:solidFill>
                <a:latin typeface="Book Antiqua" panose="02040602050305030304" pitchFamily="18" charset="0"/>
              </a:rPr>
              <a:t> Вариативность при выборе способа авторизации: </a:t>
            </a:r>
            <a:r>
              <a:rPr lang="en-US" sz="1500" dirty="0" smtClean="0">
                <a:solidFill>
                  <a:srgbClr val="FFFFFF"/>
                </a:solidFill>
                <a:latin typeface="Book Antiqua" panose="02040602050305030304" pitchFamily="18" charset="0"/>
              </a:rPr>
              <a:t>RFID-</a:t>
            </a:r>
            <a:r>
              <a:rPr lang="ru-RU" sz="1500" dirty="0" smtClean="0">
                <a:solidFill>
                  <a:srgbClr val="FFFFFF"/>
                </a:solidFill>
                <a:latin typeface="Book Antiqua" panose="02040602050305030304" pitchFamily="18" charset="0"/>
              </a:rPr>
              <a:t>карты, отпечаток пальца, </a:t>
            </a:r>
            <a:r>
              <a:rPr lang="ru-RU" sz="1500" dirty="0" err="1" smtClean="0">
                <a:solidFill>
                  <a:srgbClr val="FFFFFF"/>
                </a:solidFill>
                <a:latin typeface="Book Antiqua" panose="02040602050305030304" pitchFamily="18" charset="0"/>
              </a:rPr>
              <a:t>пин-код</a:t>
            </a:r>
            <a:r>
              <a:rPr lang="ru-RU" sz="1500" dirty="0" smtClean="0">
                <a:solidFill>
                  <a:srgbClr val="FFFFFF"/>
                </a:solidFill>
                <a:latin typeface="Book Antiqua" panose="02040602050305030304" pitchFamily="18" charset="0"/>
              </a:rPr>
              <a:t>.</a:t>
            </a:r>
            <a:endParaRPr lang="ru-RU" sz="1500" dirty="0">
              <a:solidFill>
                <a:srgbClr val="FFFFFF"/>
              </a:solidFill>
              <a:latin typeface="Book Antiqua" panose="02040602050305030304" pitchFamily="18" charset="0"/>
            </a:endParaRPr>
          </a:p>
        </p:txBody>
      </p:sp>
      <p:sp>
        <p:nvSpPr>
          <p:cNvPr id="215" name="Shape 215"/>
          <p:cNvSpPr/>
          <p:nvPr/>
        </p:nvSpPr>
        <p:spPr>
          <a:xfrm>
            <a:off x="1835696" y="548679"/>
            <a:ext cx="5652121" cy="13183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/>
          <a:p>
            <a:pPr lvl="0">
              <a:spcBef>
                <a:spcPts val="400"/>
              </a:spcBef>
            </a:pPr>
            <a:r>
              <a:rPr sz="2000" b="1" dirty="0" err="1">
                <a:solidFill>
                  <a:srgbClr val="808080"/>
                </a:solidFill>
                <a:latin typeface="Book Antiqua" panose="02040602050305030304" pitchFamily="18" charset="0"/>
              </a:rPr>
              <a:t>Преимущества</a:t>
            </a:r>
            <a:r>
              <a:rPr sz="2000" b="1" dirty="0">
                <a:solidFill>
                  <a:srgbClr val="808080"/>
                </a:solidFill>
                <a:latin typeface="Book Antiqua" panose="02040602050305030304" pitchFamily="18" charset="0"/>
              </a:rPr>
              <a:t> </a:t>
            </a:r>
            <a:r>
              <a:rPr sz="2000" b="1" dirty="0" err="1">
                <a:solidFill>
                  <a:srgbClr val="808080"/>
                </a:solidFill>
                <a:latin typeface="Book Antiqua" panose="02040602050305030304" pitchFamily="18" charset="0"/>
              </a:rPr>
              <a:t>использования</a:t>
            </a:r>
            <a:r>
              <a:rPr sz="2000" b="1" dirty="0">
                <a:solidFill>
                  <a:srgbClr val="808080"/>
                </a:solidFill>
                <a:latin typeface="Book Antiqua" panose="02040602050305030304" pitchFamily="18" charset="0"/>
              </a:rPr>
              <a:t> KMS</a:t>
            </a:r>
            <a:endParaRPr sz="1200" b="1" dirty="0">
              <a:solidFill>
                <a:srgbClr val="808080"/>
              </a:solidFill>
              <a:latin typeface="Book Antiqua" panose="02040602050305030304" pitchFamily="18" charset="0"/>
            </a:endParaRPr>
          </a:p>
          <a:p>
            <a:pPr lvl="0">
              <a:spcBef>
                <a:spcPts val="200"/>
              </a:spcBef>
            </a:pPr>
            <a:r>
              <a:rPr sz="1200" dirty="0">
                <a:solidFill>
                  <a:srgbClr val="808080"/>
                </a:solidFill>
                <a:latin typeface="Arial Bold"/>
                <a:ea typeface="Arial Bold"/>
                <a:cs typeface="Arial Bold"/>
                <a:sym typeface="Arial Bold"/>
              </a:rPr>
              <a:t> </a:t>
            </a:r>
          </a:p>
          <a:p>
            <a:pPr lvl="0">
              <a:spcBef>
                <a:spcPts val="400"/>
              </a:spcBef>
            </a:pPr>
            <a:endParaRPr sz="1200" dirty="0">
              <a:solidFill>
                <a:srgbClr val="808080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marL="342900" lvl="0" indent="-342900">
              <a:spcBef>
                <a:spcPts val="400"/>
              </a:spcBef>
            </a:pPr>
            <a:endParaRPr sz="1200" dirty="0">
              <a:solidFill>
                <a:srgbClr val="808080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marL="342900" lvl="0" indent="-342900">
              <a:spcBef>
                <a:spcPts val="400"/>
              </a:spcBef>
            </a:pPr>
            <a:endParaRPr sz="1200" dirty="0">
              <a:solidFill>
                <a:srgbClr val="808080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60032" y="1196752"/>
            <a:ext cx="4032448" cy="4744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heel spokes="3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Shape 210"/>
          <p:cNvSpPr/>
          <p:nvPr/>
        </p:nvSpPr>
        <p:spPr>
          <a:xfrm>
            <a:off x="0" y="692695"/>
            <a:ext cx="5652120" cy="5544618"/>
          </a:xfrm>
          <a:prstGeom prst="rect">
            <a:avLst/>
          </a:prstGeom>
          <a:solidFill>
            <a:srgbClr val="254061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11" name="Shape 211"/>
          <p:cNvSpPr/>
          <p:nvPr/>
        </p:nvSpPr>
        <p:spPr>
          <a:xfrm>
            <a:off x="1691679" y="0"/>
            <a:ext cx="7452321" cy="1196752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12" name="Shape 212"/>
          <p:cNvSpPr/>
          <p:nvPr/>
        </p:nvSpPr>
        <p:spPr>
          <a:xfrm>
            <a:off x="-1" y="5949279"/>
            <a:ext cx="9144001" cy="1008113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213" name="image3.jpg" descr="ООО  Промет_сейфобщ_верх1_р"/>
          <p:cNvPicPr/>
          <p:nvPr/>
        </p:nvPicPr>
        <p:blipFill>
          <a:blip r:embed="rId2" cstate="print">
            <a:extLst/>
          </a:blip>
          <a:srcRect l="80679"/>
          <a:stretch>
            <a:fillRect/>
          </a:stretch>
        </p:blipFill>
        <p:spPr>
          <a:xfrm>
            <a:off x="7668344" y="6165303"/>
            <a:ext cx="1129267" cy="478466"/>
          </a:xfrm>
          <a:prstGeom prst="rect">
            <a:avLst/>
          </a:prstGeom>
          <a:ln w="12700">
            <a:miter lim="400000"/>
          </a:ln>
        </p:spPr>
      </p:pic>
      <p:sp>
        <p:nvSpPr>
          <p:cNvPr id="214" name="Shape 214"/>
          <p:cNvSpPr/>
          <p:nvPr/>
        </p:nvSpPr>
        <p:spPr>
          <a:xfrm>
            <a:off x="179512" y="1412776"/>
            <a:ext cx="5220072" cy="40472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9" rIns="45719">
            <a:spAutoFit/>
          </a:bodyPr>
          <a:lstStyle/>
          <a:p>
            <a:pPr lvl="0" algn="r">
              <a:buFont typeface="Arial" pitchFamily="34" charset="0"/>
              <a:buChar char="•"/>
            </a:pPr>
            <a:endParaRPr sz="1500" b="1" dirty="0">
              <a:solidFill>
                <a:srgbClr val="FFFFFF"/>
              </a:solidFill>
              <a:latin typeface="Book Antiqua" pitchFamily="18" charset="0"/>
            </a:endParaRPr>
          </a:p>
          <a:p>
            <a:pPr lvl="0" algn="l">
              <a:buFont typeface="Arial" pitchFamily="34" charset="0"/>
              <a:buChar char="•"/>
            </a:pPr>
            <a:r>
              <a:rPr lang="en-US" sz="1500" b="1" dirty="0" smtClean="0">
                <a:solidFill>
                  <a:srgbClr val="FFFFFF"/>
                </a:solidFill>
                <a:latin typeface="Book Antiqua" pitchFamily="18" charset="0"/>
              </a:rPr>
              <a:t> </a:t>
            </a:r>
            <a:r>
              <a:rPr sz="1500" b="1" dirty="0" err="1" smtClean="0">
                <a:solidFill>
                  <a:srgbClr val="FFFFFF"/>
                </a:solidFill>
                <a:latin typeface="Book Antiqua" pitchFamily="18" charset="0"/>
              </a:rPr>
              <a:t>Экономия</a:t>
            </a:r>
            <a:r>
              <a:rPr sz="1500" b="1" dirty="0" smtClean="0">
                <a:solidFill>
                  <a:srgbClr val="FFFFFF"/>
                </a:solidFill>
                <a:latin typeface="Book Antiqua" pitchFamily="18" charset="0"/>
              </a:rPr>
              <a:t> </a:t>
            </a:r>
            <a:r>
              <a:rPr sz="1500" b="1" dirty="0" err="1">
                <a:solidFill>
                  <a:srgbClr val="FFFFFF"/>
                </a:solidFill>
                <a:latin typeface="Book Antiqua" pitchFamily="18" charset="0"/>
              </a:rPr>
              <a:t>рабочего</a:t>
            </a:r>
            <a:r>
              <a:rPr sz="1500" b="1" dirty="0">
                <a:solidFill>
                  <a:srgbClr val="FFFFFF"/>
                </a:solidFill>
                <a:latin typeface="Book Antiqua" pitchFamily="18" charset="0"/>
              </a:rPr>
              <a:t> </a:t>
            </a:r>
            <a:r>
              <a:rPr sz="1500" b="1" dirty="0" err="1" smtClean="0">
                <a:solidFill>
                  <a:srgbClr val="FFFFFF"/>
                </a:solidFill>
                <a:latin typeface="Book Antiqua" pitchFamily="18" charset="0"/>
              </a:rPr>
              <a:t>пространства</a:t>
            </a:r>
            <a:endParaRPr lang="ru-RU" sz="1500" dirty="0" smtClean="0">
              <a:solidFill>
                <a:srgbClr val="FFFFFF"/>
              </a:solidFill>
              <a:latin typeface="Book Antiqua" pitchFamily="18" charset="0"/>
            </a:endParaRPr>
          </a:p>
          <a:p>
            <a:pPr lvl="0" algn="l">
              <a:buFont typeface="Arial" pitchFamily="34" charset="0"/>
              <a:buChar char="•"/>
            </a:pPr>
            <a:r>
              <a:rPr lang="en-US" sz="1500" dirty="0" smtClean="0">
                <a:solidFill>
                  <a:srgbClr val="FFFFFF"/>
                </a:solidFill>
                <a:latin typeface="Book Antiqua" pitchFamily="18" charset="0"/>
              </a:rPr>
              <a:t> </a:t>
            </a:r>
            <a:r>
              <a:rPr sz="1500" dirty="0" smtClean="0">
                <a:solidFill>
                  <a:srgbClr val="FFFFFF"/>
                </a:solidFill>
                <a:latin typeface="Book Antiqua" pitchFamily="18" charset="0"/>
              </a:rPr>
              <a:t>Key </a:t>
            </a:r>
            <a:r>
              <a:rPr sz="1500" dirty="0">
                <a:solidFill>
                  <a:srgbClr val="FFFFFF"/>
                </a:solidFill>
                <a:latin typeface="Book Antiqua" pitchFamily="18" charset="0"/>
              </a:rPr>
              <a:t>Management System </a:t>
            </a:r>
            <a:r>
              <a:rPr sz="1500" dirty="0" err="1">
                <a:solidFill>
                  <a:srgbClr val="FFFFFF"/>
                </a:solidFill>
                <a:latin typeface="Book Antiqua" pitchFamily="18" charset="0"/>
              </a:rPr>
              <a:t>имеет</a:t>
            </a:r>
            <a:r>
              <a:rPr sz="1500" dirty="0">
                <a:solidFill>
                  <a:srgbClr val="FFFFFF"/>
                </a:solidFill>
                <a:latin typeface="Book Antiqua" pitchFamily="18" charset="0"/>
              </a:rPr>
              <a:t> </a:t>
            </a:r>
            <a:r>
              <a:rPr sz="1500" dirty="0" err="1">
                <a:solidFill>
                  <a:srgbClr val="FFFFFF"/>
                </a:solidFill>
                <a:latin typeface="Book Antiqua" pitchFamily="18" charset="0"/>
              </a:rPr>
              <a:t>компактные</a:t>
            </a:r>
            <a:r>
              <a:rPr sz="1500" dirty="0">
                <a:solidFill>
                  <a:srgbClr val="FFFFFF"/>
                </a:solidFill>
                <a:latin typeface="Book Antiqua" pitchFamily="18" charset="0"/>
              </a:rPr>
              <a:t> </a:t>
            </a:r>
            <a:r>
              <a:rPr sz="1500" dirty="0" err="1">
                <a:solidFill>
                  <a:srgbClr val="FFFFFF"/>
                </a:solidFill>
                <a:latin typeface="Book Antiqua" pitchFamily="18" charset="0"/>
              </a:rPr>
              <a:t>размеры</a:t>
            </a:r>
            <a:r>
              <a:rPr sz="1500" dirty="0">
                <a:solidFill>
                  <a:srgbClr val="FFFFFF"/>
                </a:solidFill>
                <a:latin typeface="Book Antiqua" pitchFamily="18" charset="0"/>
              </a:rPr>
              <a:t> и </a:t>
            </a:r>
            <a:r>
              <a:rPr sz="1500" dirty="0" err="1">
                <a:solidFill>
                  <a:srgbClr val="FFFFFF"/>
                </a:solidFill>
                <a:latin typeface="Book Antiqua" pitchFamily="18" charset="0"/>
              </a:rPr>
              <a:t>различные</a:t>
            </a:r>
            <a:r>
              <a:rPr sz="1500" dirty="0">
                <a:solidFill>
                  <a:srgbClr val="FFFFFF"/>
                </a:solidFill>
                <a:latin typeface="Book Antiqua" pitchFamily="18" charset="0"/>
              </a:rPr>
              <a:t> </a:t>
            </a:r>
            <a:r>
              <a:rPr sz="1500" dirty="0" err="1">
                <a:solidFill>
                  <a:srgbClr val="FFFFFF"/>
                </a:solidFill>
                <a:latin typeface="Book Antiqua" pitchFamily="18" charset="0"/>
              </a:rPr>
              <a:t>варианты</a:t>
            </a:r>
            <a:r>
              <a:rPr sz="1500" dirty="0">
                <a:solidFill>
                  <a:srgbClr val="FFFFFF"/>
                </a:solidFill>
                <a:latin typeface="Book Antiqua" pitchFamily="18" charset="0"/>
              </a:rPr>
              <a:t> </a:t>
            </a:r>
            <a:r>
              <a:rPr sz="1500" dirty="0" err="1">
                <a:solidFill>
                  <a:srgbClr val="FFFFFF"/>
                </a:solidFill>
                <a:latin typeface="Book Antiqua" pitchFamily="18" charset="0"/>
              </a:rPr>
              <a:t>монтажа</a:t>
            </a:r>
            <a:r>
              <a:rPr sz="1500" dirty="0" smtClean="0">
                <a:solidFill>
                  <a:srgbClr val="FFFFFF"/>
                </a:solidFill>
                <a:latin typeface="Book Antiqua" pitchFamily="18" charset="0"/>
              </a:rPr>
              <a:t>.</a:t>
            </a:r>
            <a:endParaRPr lang="ru-RU" sz="1500" dirty="0" smtClean="0">
              <a:solidFill>
                <a:srgbClr val="FFFFFF"/>
              </a:solidFill>
              <a:latin typeface="Book Antiqua" pitchFamily="18" charset="0"/>
            </a:endParaRPr>
          </a:p>
          <a:p>
            <a:pPr lvl="0" algn="l"/>
            <a:endParaRPr lang="ru-RU" sz="1500" b="1" dirty="0" smtClean="0">
              <a:solidFill>
                <a:srgbClr val="FFFFFF"/>
              </a:solidFill>
              <a:latin typeface="Book Antiqua" pitchFamily="18" charset="0"/>
            </a:endParaRPr>
          </a:p>
          <a:p>
            <a:pPr lvl="0" algn="l">
              <a:buFont typeface="Arial" pitchFamily="34" charset="0"/>
              <a:buChar char="•"/>
            </a:pPr>
            <a:r>
              <a:rPr lang="en-US" sz="1500" b="1" dirty="0" smtClean="0">
                <a:solidFill>
                  <a:srgbClr val="FFFFFF"/>
                </a:solidFill>
                <a:latin typeface="Book Antiqua" pitchFamily="18" charset="0"/>
              </a:rPr>
              <a:t> </a:t>
            </a:r>
            <a:r>
              <a:rPr sz="1500" b="1" dirty="0" err="1" smtClean="0">
                <a:solidFill>
                  <a:srgbClr val="FFFFFF"/>
                </a:solidFill>
                <a:latin typeface="Book Antiqua" pitchFamily="18" charset="0"/>
              </a:rPr>
              <a:t>Дополнительн</a:t>
            </a:r>
            <a:r>
              <a:rPr lang="ru-RU" sz="1500" b="1" dirty="0" err="1" smtClean="0">
                <a:solidFill>
                  <a:srgbClr val="FFFFFF"/>
                </a:solidFill>
                <a:latin typeface="Book Antiqua" pitchFamily="18" charset="0"/>
              </a:rPr>
              <a:t>ая</a:t>
            </a:r>
            <a:r>
              <a:rPr lang="ru-RU" sz="1500" b="1" dirty="0" smtClean="0">
                <a:solidFill>
                  <a:srgbClr val="FFFFFF"/>
                </a:solidFill>
                <a:latin typeface="Book Antiqua" pitchFamily="18" charset="0"/>
              </a:rPr>
              <a:t> система безопасности и управление контролем доступа</a:t>
            </a:r>
            <a:r>
              <a:rPr sz="1500" b="1" dirty="0" smtClean="0">
                <a:solidFill>
                  <a:srgbClr val="FFFFFF"/>
                </a:solidFill>
                <a:latin typeface="Book Antiqua" pitchFamily="18" charset="0"/>
              </a:rPr>
              <a:t> </a:t>
            </a:r>
            <a:endParaRPr lang="ru-RU" sz="1500" b="1" dirty="0" smtClean="0">
              <a:solidFill>
                <a:srgbClr val="FFFFFF"/>
              </a:solidFill>
              <a:latin typeface="Book Antiqua" pitchFamily="18" charset="0"/>
            </a:endParaRPr>
          </a:p>
          <a:p>
            <a:pPr lvl="0" algn="l"/>
            <a:endParaRPr sz="1500" dirty="0">
              <a:solidFill>
                <a:srgbClr val="FFFFFF"/>
              </a:solidFill>
              <a:latin typeface="Book Antiqua" pitchFamily="18" charset="0"/>
            </a:endParaRPr>
          </a:p>
          <a:p>
            <a:pPr lvl="0" algn="l">
              <a:buFont typeface="Arial" pitchFamily="34" charset="0"/>
              <a:buChar char="•"/>
            </a:pPr>
            <a:r>
              <a:rPr lang="en-US" sz="1500" dirty="0" smtClean="0">
                <a:solidFill>
                  <a:srgbClr val="FFFFFF"/>
                </a:solidFill>
                <a:latin typeface="Book Antiqua" pitchFamily="18" charset="0"/>
              </a:rPr>
              <a:t> </a:t>
            </a:r>
            <a:r>
              <a:rPr lang="ru-RU" sz="1500" dirty="0" smtClean="0">
                <a:solidFill>
                  <a:srgbClr val="FFFFFF"/>
                </a:solidFill>
                <a:latin typeface="Book Antiqua" pitchFamily="18" charset="0"/>
              </a:rPr>
              <a:t>Автоматическая  фиксация </a:t>
            </a:r>
            <a:r>
              <a:rPr sz="1500" dirty="0" err="1" smtClean="0">
                <a:solidFill>
                  <a:srgbClr val="FFFFFF"/>
                </a:solidFill>
                <a:latin typeface="Book Antiqua" pitchFamily="18" charset="0"/>
              </a:rPr>
              <a:t>событий</a:t>
            </a:r>
            <a:r>
              <a:rPr sz="1500" dirty="0" smtClean="0">
                <a:solidFill>
                  <a:srgbClr val="FFFFFF"/>
                </a:solidFill>
                <a:latin typeface="Book Antiqua" pitchFamily="18" charset="0"/>
              </a:rPr>
              <a:t> </a:t>
            </a:r>
            <a:r>
              <a:rPr lang="ru-RU" sz="1500" dirty="0" smtClean="0">
                <a:solidFill>
                  <a:srgbClr val="FFFFFF"/>
                </a:solidFill>
                <a:latin typeface="Book Antiqua" pitchFamily="18" charset="0"/>
              </a:rPr>
              <a:t>в журнале с постоянным мониторингом событий </a:t>
            </a:r>
            <a:r>
              <a:rPr lang="ru-RU" sz="1500" dirty="0" smtClean="0">
                <a:solidFill>
                  <a:srgbClr val="FFFFFF"/>
                </a:solidFill>
                <a:latin typeface="Book Antiqua" pitchFamily="18" charset="0"/>
              </a:rPr>
              <a:t>ключницы</a:t>
            </a:r>
            <a:r>
              <a:rPr lang="ru-RU" sz="1500" dirty="0" smtClean="0">
                <a:solidFill>
                  <a:srgbClr val="FFFFFF"/>
                </a:solidFill>
                <a:latin typeface="Book Antiqua" pitchFamily="18" charset="0"/>
              </a:rPr>
              <a:t>.</a:t>
            </a:r>
          </a:p>
          <a:p>
            <a:pPr lvl="0" algn="l"/>
            <a:r>
              <a:rPr sz="1500" dirty="0" smtClean="0">
                <a:solidFill>
                  <a:srgbClr val="FFFFFF"/>
                </a:solidFill>
                <a:latin typeface="Book Antiqua" pitchFamily="18" charset="0"/>
              </a:rPr>
              <a:t> </a:t>
            </a:r>
            <a:endParaRPr lang="ru-RU" sz="1500" dirty="0" smtClean="0">
              <a:solidFill>
                <a:srgbClr val="FFFFFF"/>
              </a:solidFill>
              <a:latin typeface="Book Antiqua" pitchFamily="18" charset="0"/>
            </a:endParaRPr>
          </a:p>
          <a:p>
            <a:pPr lvl="0" algn="l">
              <a:buFont typeface="Arial" pitchFamily="34" charset="0"/>
              <a:buChar char="•"/>
            </a:pPr>
            <a:r>
              <a:rPr lang="en-US" sz="1500" dirty="0" smtClean="0">
                <a:solidFill>
                  <a:srgbClr val="FFFFFF"/>
                </a:solidFill>
                <a:latin typeface="Book Antiqua" pitchFamily="18" charset="0"/>
              </a:rPr>
              <a:t> </a:t>
            </a:r>
            <a:r>
              <a:rPr lang="ru-RU" sz="1500" dirty="0" smtClean="0">
                <a:solidFill>
                  <a:srgbClr val="FFFFFF"/>
                </a:solidFill>
                <a:latin typeface="Book Antiqua" pitchFamily="18" charset="0"/>
              </a:rPr>
              <a:t>Возможность ведения </a:t>
            </a:r>
            <a:r>
              <a:rPr sz="1500" dirty="0" err="1" smtClean="0">
                <a:solidFill>
                  <a:srgbClr val="FFFFFF"/>
                </a:solidFill>
                <a:latin typeface="Book Antiqua" pitchFamily="18" charset="0"/>
              </a:rPr>
              <a:t>учет</a:t>
            </a:r>
            <a:r>
              <a:rPr lang="ru-RU" sz="1500" dirty="0" smtClean="0">
                <a:solidFill>
                  <a:srgbClr val="FFFFFF"/>
                </a:solidFill>
                <a:latin typeface="Book Antiqua" pitchFamily="18" charset="0"/>
              </a:rPr>
              <a:t>а</a:t>
            </a:r>
            <a:r>
              <a:rPr sz="1500" dirty="0" smtClean="0">
                <a:solidFill>
                  <a:srgbClr val="FFFFFF"/>
                </a:solidFill>
                <a:latin typeface="Book Antiqua" pitchFamily="18" charset="0"/>
              </a:rPr>
              <a:t> </a:t>
            </a:r>
            <a:r>
              <a:rPr sz="1500" dirty="0" err="1">
                <a:solidFill>
                  <a:srgbClr val="FFFFFF"/>
                </a:solidFill>
                <a:latin typeface="Book Antiqua" pitchFamily="18" charset="0"/>
              </a:rPr>
              <a:t>рабочего</a:t>
            </a:r>
            <a:r>
              <a:rPr sz="1500" dirty="0">
                <a:solidFill>
                  <a:srgbClr val="FFFFFF"/>
                </a:solidFill>
                <a:latin typeface="Book Antiqua" pitchFamily="18" charset="0"/>
              </a:rPr>
              <a:t> </a:t>
            </a:r>
            <a:r>
              <a:rPr sz="1500" dirty="0" err="1">
                <a:solidFill>
                  <a:srgbClr val="FFFFFF"/>
                </a:solidFill>
                <a:latin typeface="Book Antiqua" pitchFamily="18" charset="0"/>
              </a:rPr>
              <a:t>времени</a:t>
            </a:r>
            <a:r>
              <a:rPr sz="1500" dirty="0">
                <a:solidFill>
                  <a:srgbClr val="FFFFFF"/>
                </a:solidFill>
                <a:latin typeface="Book Antiqua" pitchFamily="18" charset="0"/>
              </a:rPr>
              <a:t> </a:t>
            </a:r>
            <a:r>
              <a:rPr sz="1500" dirty="0" err="1" smtClean="0">
                <a:solidFill>
                  <a:srgbClr val="FFFFFF"/>
                </a:solidFill>
                <a:latin typeface="Book Antiqua" pitchFamily="18" charset="0"/>
              </a:rPr>
              <a:t>сотрудников</a:t>
            </a:r>
            <a:r>
              <a:rPr lang="ru-RU" sz="1500" dirty="0" smtClean="0">
                <a:solidFill>
                  <a:srgbClr val="FFFFFF"/>
                </a:solidFill>
                <a:latin typeface="Book Antiqua" pitchFamily="18" charset="0"/>
              </a:rPr>
              <a:t>.</a:t>
            </a:r>
          </a:p>
          <a:p>
            <a:pPr lvl="0" algn="l">
              <a:spcBef>
                <a:spcPts val="400"/>
              </a:spcBef>
            </a:pPr>
            <a:endParaRPr sz="1000" dirty="0" smtClean="0">
              <a:solidFill>
                <a:srgbClr val="FFFFFF"/>
              </a:solidFill>
            </a:endParaRPr>
          </a:p>
          <a:p>
            <a:pPr marL="342900" lvl="0" indent="-342900" algn="r">
              <a:spcBef>
                <a:spcPts val="400"/>
              </a:spcBef>
            </a:pPr>
            <a:endParaRPr sz="1000" dirty="0">
              <a:solidFill>
                <a:srgbClr val="FFFFFF"/>
              </a:solidFill>
            </a:endParaRPr>
          </a:p>
          <a:p>
            <a:pPr marL="342900" lvl="0" indent="-342900" algn="r">
              <a:spcBef>
                <a:spcPts val="400"/>
              </a:spcBef>
            </a:pPr>
            <a:endParaRPr sz="3200" dirty="0">
              <a:solidFill>
                <a:srgbClr val="FFFFFF"/>
              </a:solidFill>
            </a:endParaRPr>
          </a:p>
        </p:txBody>
      </p:sp>
      <p:sp>
        <p:nvSpPr>
          <p:cNvPr id="215" name="Shape 215"/>
          <p:cNvSpPr/>
          <p:nvPr/>
        </p:nvSpPr>
        <p:spPr>
          <a:xfrm>
            <a:off x="1835696" y="620688"/>
            <a:ext cx="5652121" cy="13183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/>
          <a:p>
            <a:pPr lvl="0">
              <a:spcBef>
                <a:spcPts val="400"/>
              </a:spcBef>
            </a:pPr>
            <a:r>
              <a:rPr sz="2000" b="1" dirty="0" err="1">
                <a:solidFill>
                  <a:srgbClr val="808080"/>
                </a:solidFill>
                <a:latin typeface="Book Antiqua" panose="02040602050305030304" pitchFamily="18" charset="0"/>
              </a:rPr>
              <a:t>Преимущества</a:t>
            </a:r>
            <a:r>
              <a:rPr sz="2000" b="1" dirty="0">
                <a:solidFill>
                  <a:srgbClr val="808080"/>
                </a:solidFill>
                <a:latin typeface="Book Antiqua" panose="02040602050305030304" pitchFamily="18" charset="0"/>
              </a:rPr>
              <a:t> </a:t>
            </a:r>
            <a:r>
              <a:rPr sz="2000" b="1" dirty="0" err="1">
                <a:solidFill>
                  <a:srgbClr val="808080"/>
                </a:solidFill>
                <a:latin typeface="Book Antiqua" panose="02040602050305030304" pitchFamily="18" charset="0"/>
              </a:rPr>
              <a:t>использования</a:t>
            </a:r>
            <a:r>
              <a:rPr sz="2000" b="1" dirty="0">
                <a:solidFill>
                  <a:srgbClr val="808080"/>
                </a:solidFill>
                <a:latin typeface="Book Antiqua" panose="02040602050305030304" pitchFamily="18" charset="0"/>
              </a:rPr>
              <a:t> KMS</a:t>
            </a:r>
            <a:endParaRPr sz="1200" b="1" dirty="0">
              <a:solidFill>
                <a:srgbClr val="808080"/>
              </a:solidFill>
              <a:latin typeface="Book Antiqua" panose="02040602050305030304" pitchFamily="18" charset="0"/>
            </a:endParaRPr>
          </a:p>
          <a:p>
            <a:pPr lvl="0">
              <a:spcBef>
                <a:spcPts val="200"/>
              </a:spcBef>
            </a:pPr>
            <a:r>
              <a:rPr sz="1200" dirty="0">
                <a:solidFill>
                  <a:srgbClr val="808080"/>
                </a:solidFill>
                <a:latin typeface="Arial Bold"/>
                <a:ea typeface="Arial Bold"/>
                <a:cs typeface="Arial Bold"/>
                <a:sym typeface="Arial Bold"/>
              </a:rPr>
              <a:t> </a:t>
            </a:r>
          </a:p>
          <a:p>
            <a:pPr lvl="0">
              <a:spcBef>
                <a:spcPts val="400"/>
              </a:spcBef>
            </a:pPr>
            <a:endParaRPr sz="1200" dirty="0">
              <a:solidFill>
                <a:srgbClr val="808080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marL="342900" lvl="0" indent="-342900">
              <a:spcBef>
                <a:spcPts val="400"/>
              </a:spcBef>
            </a:pPr>
            <a:endParaRPr sz="1200" dirty="0">
              <a:solidFill>
                <a:srgbClr val="808080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marL="342900" lvl="0" indent="-342900">
              <a:spcBef>
                <a:spcPts val="400"/>
              </a:spcBef>
            </a:pPr>
            <a:endParaRPr sz="1200" dirty="0">
              <a:solidFill>
                <a:srgbClr val="808080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52810" y="1196752"/>
            <a:ext cx="3791190" cy="4752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heel spokes="3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ape 210"/>
          <p:cNvSpPr/>
          <p:nvPr/>
        </p:nvSpPr>
        <p:spPr>
          <a:xfrm>
            <a:off x="827584" y="692695"/>
            <a:ext cx="8316416" cy="5544618"/>
          </a:xfrm>
          <a:prstGeom prst="rect">
            <a:avLst/>
          </a:prstGeom>
          <a:solidFill>
            <a:srgbClr val="254061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5" name="Shape 211"/>
          <p:cNvSpPr/>
          <p:nvPr/>
        </p:nvSpPr>
        <p:spPr>
          <a:xfrm>
            <a:off x="1" y="0"/>
            <a:ext cx="6588224" cy="1196752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6" name="Shape 212"/>
          <p:cNvSpPr/>
          <p:nvPr/>
        </p:nvSpPr>
        <p:spPr>
          <a:xfrm>
            <a:off x="-1" y="5949279"/>
            <a:ext cx="9144001" cy="1008113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7" name="image3.jpg" descr="ООО  Промет_сейфобщ_верх1_р"/>
          <p:cNvPicPr/>
          <p:nvPr/>
        </p:nvPicPr>
        <p:blipFill>
          <a:blip r:embed="rId2" cstate="print">
            <a:extLst/>
          </a:blip>
          <a:srcRect l="80679"/>
          <a:stretch>
            <a:fillRect/>
          </a:stretch>
        </p:blipFill>
        <p:spPr>
          <a:xfrm>
            <a:off x="7668344" y="6165303"/>
            <a:ext cx="1129267" cy="478466"/>
          </a:xfrm>
          <a:prstGeom prst="rect">
            <a:avLst/>
          </a:prstGeom>
          <a:ln w="12700">
            <a:miter lim="400000"/>
          </a:ln>
        </p:spPr>
      </p:pic>
      <p:sp>
        <p:nvSpPr>
          <p:cNvPr id="8" name="Shape 215"/>
          <p:cNvSpPr/>
          <p:nvPr/>
        </p:nvSpPr>
        <p:spPr>
          <a:xfrm>
            <a:off x="1547664" y="620688"/>
            <a:ext cx="5652121" cy="13183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/>
          <a:p>
            <a:pPr lvl="0">
              <a:spcBef>
                <a:spcPts val="400"/>
              </a:spcBef>
            </a:pPr>
            <a:r>
              <a:rPr sz="2000" b="1" dirty="0" err="1">
                <a:solidFill>
                  <a:srgbClr val="808080"/>
                </a:solidFill>
                <a:latin typeface="Book Antiqua" panose="02040602050305030304" pitchFamily="18" charset="0"/>
              </a:rPr>
              <a:t>Преимущества</a:t>
            </a:r>
            <a:r>
              <a:rPr sz="2000" b="1" dirty="0">
                <a:solidFill>
                  <a:srgbClr val="808080"/>
                </a:solidFill>
                <a:latin typeface="Book Antiqua" panose="02040602050305030304" pitchFamily="18" charset="0"/>
              </a:rPr>
              <a:t> </a:t>
            </a:r>
            <a:r>
              <a:rPr sz="2000" b="1" dirty="0" err="1">
                <a:solidFill>
                  <a:srgbClr val="808080"/>
                </a:solidFill>
                <a:latin typeface="Book Antiqua" panose="02040602050305030304" pitchFamily="18" charset="0"/>
              </a:rPr>
              <a:t>использования</a:t>
            </a:r>
            <a:r>
              <a:rPr sz="2000" b="1" dirty="0">
                <a:solidFill>
                  <a:srgbClr val="808080"/>
                </a:solidFill>
                <a:latin typeface="Book Antiqua" panose="02040602050305030304" pitchFamily="18" charset="0"/>
              </a:rPr>
              <a:t> KMS</a:t>
            </a:r>
            <a:endParaRPr sz="1200" b="1" dirty="0">
              <a:solidFill>
                <a:srgbClr val="808080"/>
              </a:solidFill>
              <a:latin typeface="Book Antiqua" panose="02040602050305030304" pitchFamily="18" charset="0"/>
            </a:endParaRPr>
          </a:p>
          <a:p>
            <a:pPr lvl="0">
              <a:spcBef>
                <a:spcPts val="200"/>
              </a:spcBef>
            </a:pPr>
            <a:r>
              <a:rPr sz="1200" dirty="0">
                <a:solidFill>
                  <a:srgbClr val="808080"/>
                </a:solidFill>
                <a:latin typeface="Arial Bold"/>
                <a:ea typeface="Arial Bold"/>
                <a:cs typeface="Arial Bold"/>
                <a:sym typeface="Arial Bold"/>
              </a:rPr>
              <a:t> </a:t>
            </a:r>
          </a:p>
          <a:p>
            <a:pPr lvl="0">
              <a:spcBef>
                <a:spcPts val="400"/>
              </a:spcBef>
            </a:pPr>
            <a:endParaRPr sz="1200" dirty="0">
              <a:solidFill>
                <a:srgbClr val="808080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marL="342900" lvl="0" indent="-342900">
              <a:spcBef>
                <a:spcPts val="400"/>
              </a:spcBef>
            </a:pPr>
            <a:endParaRPr sz="1200" dirty="0">
              <a:solidFill>
                <a:srgbClr val="808080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marL="342900" lvl="0" indent="-342900">
              <a:spcBef>
                <a:spcPts val="400"/>
              </a:spcBef>
            </a:pPr>
            <a:endParaRPr sz="1200" dirty="0">
              <a:solidFill>
                <a:srgbClr val="80808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1196753"/>
            <a:ext cx="2987824" cy="4752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3563888" y="1412776"/>
            <a:ext cx="5112568" cy="3811298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lvl="0" algn="l">
              <a:buFont typeface="Arial" pitchFamily="34" charset="0"/>
              <a:buChar char="•"/>
            </a:pPr>
            <a:r>
              <a:rPr lang="ru-RU" sz="1500" dirty="0" smtClean="0">
                <a:solidFill>
                  <a:srgbClr val="FFFFFF"/>
                </a:solidFill>
                <a:latin typeface="Book Antiqua" panose="02040602050305030304" pitchFamily="18" charset="0"/>
              </a:rPr>
              <a:t>Автоматизация приема, хранения, выдачи ключей;</a:t>
            </a:r>
          </a:p>
          <a:p>
            <a:pPr lvl="0" algn="l">
              <a:spcBef>
                <a:spcPts val="400"/>
              </a:spcBef>
              <a:buFont typeface="Arial" pitchFamily="34" charset="0"/>
              <a:buChar char="•"/>
            </a:pPr>
            <a:r>
              <a:rPr lang="ru-RU" sz="1500" dirty="0" smtClean="0">
                <a:solidFill>
                  <a:srgbClr val="FFFFFF"/>
                </a:solidFill>
                <a:latin typeface="Book Antiqua" panose="02040602050305030304" pitchFamily="18" charset="0"/>
              </a:rPr>
              <a:t> Управление, мониторинг событий, Контроль над использованием ключей; Высокая эффективность, удобство и безопасность;</a:t>
            </a:r>
          </a:p>
          <a:p>
            <a:pPr lvl="0" algn="l">
              <a:spcBef>
                <a:spcPts val="400"/>
              </a:spcBef>
              <a:buFont typeface="Arial" pitchFamily="34" charset="0"/>
              <a:buChar char="•"/>
            </a:pPr>
            <a:r>
              <a:rPr lang="ru-RU" sz="1500" dirty="0" smtClean="0">
                <a:solidFill>
                  <a:srgbClr val="FFFFFF"/>
                </a:solidFill>
                <a:latin typeface="Book Antiqua" panose="02040602050305030304" pitchFamily="18" charset="0"/>
              </a:rPr>
              <a:t> Не </a:t>
            </a:r>
            <a:r>
              <a:rPr lang="ru-RU" sz="1500" dirty="0">
                <a:solidFill>
                  <a:srgbClr val="FFFFFF"/>
                </a:solidFill>
                <a:latin typeface="Book Antiqua" panose="02040602050305030304" pitchFamily="18" charset="0"/>
              </a:rPr>
              <a:t>требует </a:t>
            </a:r>
            <a:r>
              <a:rPr lang="ru-RU" sz="1500" dirty="0" smtClean="0">
                <a:solidFill>
                  <a:srgbClr val="FFFFFF"/>
                </a:solidFill>
                <a:latin typeface="Book Antiqua" panose="02040602050305030304" pitchFamily="18" charset="0"/>
              </a:rPr>
              <a:t>интеграции, отсутствие необходимости подключения к серверу</a:t>
            </a:r>
            <a:r>
              <a:rPr lang="ru-RU" sz="1500" dirty="0">
                <a:solidFill>
                  <a:srgbClr val="FFFFFF"/>
                </a:solidFill>
                <a:latin typeface="Book Antiqua" panose="02040602050305030304" pitchFamily="18" charset="0"/>
              </a:rPr>
              <a:t>,</a:t>
            </a:r>
            <a:r>
              <a:rPr lang="ru-RU" sz="1500" dirty="0" smtClean="0">
                <a:solidFill>
                  <a:srgbClr val="FFFFFF"/>
                </a:solidFill>
                <a:latin typeface="Book Antiqua" panose="02040602050305030304" pitchFamily="18" charset="0"/>
              </a:rPr>
              <a:t> возможна интеграция с другими системами.</a:t>
            </a:r>
          </a:p>
          <a:p>
            <a:pPr lvl="0" algn="l">
              <a:spcBef>
                <a:spcPts val="400"/>
              </a:spcBef>
              <a:buFont typeface="Arial" pitchFamily="34" charset="0"/>
              <a:buChar char="•"/>
            </a:pPr>
            <a:r>
              <a:rPr lang="ru-RU" sz="1500" dirty="0">
                <a:solidFill>
                  <a:srgbClr val="FFFFFF"/>
                </a:solidFill>
                <a:latin typeface="Book Antiqua" panose="02040602050305030304" pitchFamily="18" charset="0"/>
              </a:rPr>
              <a:t> </a:t>
            </a:r>
            <a:r>
              <a:rPr lang="ru-RU" sz="1500" dirty="0" smtClean="0">
                <a:solidFill>
                  <a:srgbClr val="FFFFFF"/>
                </a:solidFill>
                <a:latin typeface="Book Antiqua" panose="02040602050305030304" pitchFamily="18" charset="0"/>
              </a:rPr>
              <a:t>Функция автоматической установки помещения под охрану (при интеграции со СКУД).</a:t>
            </a:r>
            <a:endParaRPr lang="ru-RU" sz="1500" dirty="0">
              <a:solidFill>
                <a:srgbClr val="FFFFFF"/>
              </a:solidFill>
              <a:latin typeface="Book Antiqua" panose="02040602050305030304" pitchFamily="18" charset="0"/>
            </a:endParaRPr>
          </a:p>
          <a:p>
            <a:pPr lvl="0" algn="l">
              <a:spcBef>
                <a:spcPts val="400"/>
              </a:spcBef>
              <a:buFont typeface="Arial" pitchFamily="34" charset="0"/>
              <a:buChar char="•"/>
            </a:pPr>
            <a:r>
              <a:rPr lang="ru-RU" sz="1500" dirty="0" smtClean="0">
                <a:solidFill>
                  <a:srgbClr val="FFFFFF"/>
                </a:solidFill>
                <a:latin typeface="Book Antiqua" panose="02040602050305030304" pitchFamily="18" charset="0"/>
              </a:rPr>
              <a:t> Снижение затрат – автоматизация контроля выдачи ключей, электронный документооборот, электронный журнал;</a:t>
            </a:r>
          </a:p>
          <a:p>
            <a:pPr lvl="0" algn="l">
              <a:spcBef>
                <a:spcPts val="400"/>
              </a:spcBef>
              <a:buFont typeface="Arial" pitchFamily="34" charset="0"/>
              <a:buChar char="•"/>
            </a:pPr>
            <a:r>
              <a:rPr lang="ru-RU" sz="1500" dirty="0" smtClean="0">
                <a:solidFill>
                  <a:srgbClr val="FFFFFF"/>
                </a:solidFill>
                <a:latin typeface="Book Antiqua" panose="02040602050305030304" pitchFamily="18" charset="0"/>
              </a:rPr>
              <a:t> Полная автономность системы: возможность работать с базой данных пользователей напрямую через терминал. </a:t>
            </a:r>
          </a:p>
        </p:txBody>
      </p:sp>
    </p:spTree>
  </p:cSld>
  <p:clrMapOvr>
    <a:masterClrMapping/>
  </p:clrMapOvr>
  <p:transition spd="med">
    <p:wheel spokes="3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3.jpg" descr="ООО  Промет_сейфобщ_верх1_р"/>
          <p:cNvPicPr/>
          <p:nvPr/>
        </p:nvPicPr>
        <p:blipFill>
          <a:blip r:embed="rId2" cstate="print">
            <a:extLst/>
          </a:blip>
          <a:srcRect l="80679"/>
          <a:stretch>
            <a:fillRect/>
          </a:stretch>
        </p:blipFill>
        <p:spPr>
          <a:xfrm>
            <a:off x="7668344" y="6165303"/>
            <a:ext cx="1129267" cy="478466"/>
          </a:xfrm>
          <a:prstGeom prst="rect">
            <a:avLst/>
          </a:prstGeom>
          <a:ln w="12700">
            <a:miter lim="400000"/>
          </a:ln>
        </p:spPr>
      </p:pic>
      <p:sp>
        <p:nvSpPr>
          <p:cNvPr id="9" name="Shape 214"/>
          <p:cNvSpPr/>
          <p:nvPr/>
        </p:nvSpPr>
        <p:spPr>
          <a:xfrm>
            <a:off x="251519" y="1052736"/>
            <a:ext cx="5112570" cy="141577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/>
          <a:p>
            <a:pPr lvl="0" algn="r"/>
            <a:endParaRPr b="1" dirty="0">
              <a:solidFill>
                <a:srgbClr val="FFFFFF"/>
              </a:solidFill>
            </a:endParaRPr>
          </a:p>
          <a:p>
            <a:pPr lvl="0" algn="r">
              <a:spcBef>
                <a:spcPts val="400"/>
              </a:spcBef>
            </a:pPr>
            <a:endParaRPr sz="1300" dirty="0">
              <a:solidFill>
                <a:srgbClr val="FFFFFF"/>
              </a:solidFill>
            </a:endParaRPr>
          </a:p>
          <a:p>
            <a:pPr marL="342900" lvl="0" indent="-342900" algn="r">
              <a:spcBef>
                <a:spcPts val="400"/>
              </a:spcBef>
            </a:pPr>
            <a:endParaRPr sz="1300" dirty="0">
              <a:solidFill>
                <a:srgbClr val="FFFFFF"/>
              </a:solidFill>
            </a:endParaRPr>
          </a:p>
          <a:p>
            <a:pPr marL="342900" lvl="0" indent="-342900" algn="r">
              <a:spcBef>
                <a:spcPts val="400"/>
              </a:spcBef>
            </a:pPr>
            <a:endParaRPr sz="3200" dirty="0">
              <a:solidFill>
                <a:srgbClr val="FFFFFF"/>
              </a:solidFill>
            </a:endParaRPr>
          </a:p>
        </p:txBody>
      </p:sp>
      <p:sp>
        <p:nvSpPr>
          <p:cNvPr id="10" name="Shape 215"/>
          <p:cNvSpPr/>
          <p:nvPr/>
        </p:nvSpPr>
        <p:spPr>
          <a:xfrm>
            <a:off x="1835696" y="548679"/>
            <a:ext cx="5652121" cy="13183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/>
          <a:p>
            <a:pPr lvl="0">
              <a:spcBef>
                <a:spcPts val="400"/>
              </a:spcBef>
            </a:pPr>
            <a:r>
              <a:rPr lang="ru-RU" sz="2000" b="1" dirty="0" smtClean="0">
                <a:solidFill>
                  <a:srgbClr val="808080"/>
                </a:solidFill>
              </a:rPr>
              <a:t>Ценовое преимущество </a:t>
            </a:r>
            <a:r>
              <a:rPr sz="2000" b="1" dirty="0" smtClean="0">
                <a:solidFill>
                  <a:srgbClr val="808080"/>
                </a:solidFill>
              </a:rPr>
              <a:t>KMS</a:t>
            </a:r>
            <a:endParaRPr sz="1200" b="1" dirty="0">
              <a:solidFill>
                <a:srgbClr val="808080"/>
              </a:solidFill>
            </a:endParaRPr>
          </a:p>
          <a:p>
            <a:pPr lvl="0">
              <a:spcBef>
                <a:spcPts val="200"/>
              </a:spcBef>
            </a:pPr>
            <a:r>
              <a:rPr sz="1200" dirty="0">
                <a:solidFill>
                  <a:srgbClr val="808080"/>
                </a:solidFill>
                <a:latin typeface="Arial Bold"/>
                <a:ea typeface="Arial Bold"/>
                <a:cs typeface="Arial Bold"/>
                <a:sym typeface="Arial Bold"/>
              </a:rPr>
              <a:t> </a:t>
            </a:r>
          </a:p>
          <a:p>
            <a:pPr lvl="0">
              <a:spcBef>
                <a:spcPts val="400"/>
              </a:spcBef>
            </a:pPr>
            <a:endParaRPr sz="1200" dirty="0">
              <a:solidFill>
                <a:srgbClr val="808080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marL="342900" lvl="0" indent="-342900">
              <a:spcBef>
                <a:spcPts val="400"/>
              </a:spcBef>
            </a:pPr>
            <a:endParaRPr sz="1200" dirty="0">
              <a:solidFill>
                <a:srgbClr val="808080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marL="342900" lvl="0" indent="-342900">
              <a:spcBef>
                <a:spcPts val="400"/>
              </a:spcBef>
            </a:pPr>
            <a:endParaRPr sz="1200" dirty="0">
              <a:solidFill>
                <a:srgbClr val="808080"/>
              </a:solidFill>
            </a:endParaRPr>
          </a:p>
        </p:txBody>
      </p:sp>
      <p:sp>
        <p:nvSpPr>
          <p:cNvPr id="11" name="Shape 255"/>
          <p:cNvSpPr/>
          <p:nvPr/>
        </p:nvSpPr>
        <p:spPr>
          <a:xfrm>
            <a:off x="0" y="1556792"/>
            <a:ext cx="4680522" cy="4536506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2" name="Shape 256"/>
          <p:cNvSpPr/>
          <p:nvPr/>
        </p:nvSpPr>
        <p:spPr>
          <a:xfrm>
            <a:off x="0" y="5949279"/>
            <a:ext cx="9144000" cy="1008113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13" name="image3.jpg" descr="ООО  Промет_сейфобщ_верх1_р"/>
          <p:cNvPicPr/>
          <p:nvPr/>
        </p:nvPicPr>
        <p:blipFill>
          <a:blip r:embed="rId2" cstate="print">
            <a:extLst/>
          </a:blip>
          <a:srcRect l="80679"/>
          <a:stretch>
            <a:fillRect/>
          </a:stretch>
        </p:blipFill>
        <p:spPr>
          <a:xfrm>
            <a:off x="7668344" y="6165303"/>
            <a:ext cx="1129267" cy="478466"/>
          </a:xfrm>
          <a:prstGeom prst="rect">
            <a:avLst/>
          </a:prstGeom>
          <a:ln w="12700">
            <a:miter lim="400000"/>
          </a:ln>
        </p:spPr>
      </p:pic>
      <p:sp>
        <p:nvSpPr>
          <p:cNvPr id="14" name="Shape 258"/>
          <p:cNvSpPr/>
          <p:nvPr/>
        </p:nvSpPr>
        <p:spPr>
          <a:xfrm>
            <a:off x="0" y="620689"/>
            <a:ext cx="8100392" cy="936104"/>
          </a:xfrm>
          <a:prstGeom prst="rect">
            <a:avLst/>
          </a:prstGeom>
          <a:solidFill>
            <a:srgbClr val="254061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5" name="Shape 259"/>
          <p:cNvSpPr/>
          <p:nvPr/>
        </p:nvSpPr>
        <p:spPr>
          <a:xfrm>
            <a:off x="1691680" y="0"/>
            <a:ext cx="7452320" cy="1196752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6" name="Shape 260"/>
          <p:cNvSpPr/>
          <p:nvPr/>
        </p:nvSpPr>
        <p:spPr>
          <a:xfrm>
            <a:off x="1835696" y="620688"/>
            <a:ext cx="5652121" cy="13183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/>
          <a:p>
            <a:pPr lvl="0">
              <a:spcBef>
                <a:spcPts val="400"/>
              </a:spcBef>
            </a:pPr>
            <a:r>
              <a:rPr sz="2000" b="1" dirty="0" err="1">
                <a:solidFill>
                  <a:srgbClr val="808080"/>
                </a:solidFill>
                <a:latin typeface="Book Antiqua" panose="02040602050305030304" pitchFamily="18" charset="0"/>
              </a:rPr>
              <a:t>Модельный</a:t>
            </a:r>
            <a:r>
              <a:rPr sz="2000" b="1" dirty="0">
                <a:solidFill>
                  <a:srgbClr val="808080"/>
                </a:solidFill>
                <a:latin typeface="Book Antiqua" panose="02040602050305030304" pitchFamily="18" charset="0"/>
              </a:rPr>
              <a:t> </a:t>
            </a:r>
            <a:r>
              <a:rPr sz="2000" b="1" dirty="0" err="1">
                <a:solidFill>
                  <a:srgbClr val="808080"/>
                </a:solidFill>
                <a:latin typeface="Book Antiqua" panose="02040602050305030304" pitchFamily="18" charset="0"/>
              </a:rPr>
              <a:t>ряд</a:t>
            </a:r>
            <a:r>
              <a:rPr sz="2000" b="1" dirty="0">
                <a:solidFill>
                  <a:srgbClr val="808080"/>
                </a:solidFill>
                <a:latin typeface="Book Antiqua" panose="02040602050305030304" pitchFamily="18" charset="0"/>
              </a:rPr>
              <a:t> KMS</a:t>
            </a:r>
          </a:p>
          <a:p>
            <a:pPr lvl="0">
              <a:spcBef>
                <a:spcPts val="200"/>
              </a:spcBef>
            </a:pPr>
            <a:r>
              <a:rPr sz="1200" dirty="0">
                <a:solidFill>
                  <a:srgbClr val="808080"/>
                </a:solidFill>
                <a:latin typeface="Book Antiqua" panose="02040602050305030304" pitchFamily="18" charset="0"/>
                <a:ea typeface="Arial Bold"/>
                <a:cs typeface="Arial Bold"/>
                <a:sym typeface="Arial Bold"/>
              </a:rPr>
              <a:t> </a:t>
            </a:r>
          </a:p>
          <a:p>
            <a:pPr lvl="0">
              <a:spcBef>
                <a:spcPts val="400"/>
              </a:spcBef>
            </a:pPr>
            <a:endParaRPr sz="1200" dirty="0">
              <a:solidFill>
                <a:srgbClr val="808080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marL="342900" lvl="0" indent="-342900">
              <a:spcBef>
                <a:spcPts val="400"/>
              </a:spcBef>
            </a:pPr>
            <a:endParaRPr sz="1200" dirty="0">
              <a:solidFill>
                <a:srgbClr val="808080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marL="342900" lvl="0" indent="-342900">
              <a:spcBef>
                <a:spcPts val="400"/>
              </a:spcBef>
            </a:pPr>
            <a:endParaRPr sz="1200" dirty="0">
              <a:solidFill>
                <a:srgbClr val="808080"/>
              </a:solidFill>
            </a:endParaRPr>
          </a:p>
        </p:txBody>
      </p:sp>
      <p:graphicFrame>
        <p:nvGraphicFramePr>
          <p:cNvPr id="17" name="Table 261"/>
          <p:cNvGraphicFramePr/>
          <p:nvPr>
            <p:extLst>
              <p:ext uri="{D42A27DB-BD31-4B8C-83A1-F6EECF244321}">
                <p14:modId xmlns="" xmlns:p14="http://schemas.microsoft.com/office/powerpoint/2010/main" val="2837473825"/>
              </p:ext>
            </p:extLst>
          </p:nvPr>
        </p:nvGraphicFramePr>
        <p:xfrm>
          <a:off x="755576" y="1844824"/>
          <a:ext cx="7344815" cy="3793449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2088231"/>
                <a:gridCol w="1080120"/>
                <a:gridCol w="1080120"/>
                <a:gridCol w="1080120"/>
                <a:gridCol w="1152128"/>
                <a:gridCol w="864096"/>
              </a:tblGrid>
              <a:tr h="503272">
                <a:tc rowSpan="2">
                  <a:txBody>
                    <a:bodyPr/>
                    <a:lstStyle/>
                    <a:p>
                      <a:pPr lvl="0" algn="ctr">
                        <a:defRPr sz="1800" b="0" i="0"/>
                      </a:pPr>
                      <a:r>
                        <a:rPr sz="1500" dirty="0" err="1">
                          <a:solidFill>
                            <a:srgbClr val="254061"/>
                          </a:solidFill>
                          <a:latin typeface="Book Antiqua" panose="02040602050305030304" pitchFamily="18" charset="0"/>
                          <a:ea typeface="Arial"/>
                          <a:cs typeface="Arial"/>
                          <a:sym typeface="Arial"/>
                        </a:rPr>
                        <a:t>модель</a:t>
                      </a:r>
                      <a:endParaRPr sz="1500" dirty="0">
                        <a:solidFill>
                          <a:srgbClr val="254061"/>
                        </a:solidFill>
                        <a:latin typeface="Book Antiqua" panose="02040602050305030304" pitchFamily="18" charset="0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  <a:round/>
                    </a:lnL>
                    <a:lnR w="12700">
                      <a:solidFill>
                        <a:srgbClr val="000000"/>
                      </a:solidFill>
                      <a:round/>
                    </a:lnR>
                    <a:lnT w="12700">
                      <a:solidFill>
                        <a:srgbClr val="000000"/>
                      </a:solidFill>
                      <a:round/>
                    </a:lnT>
                    <a:lnB w="12700">
                      <a:solidFill>
                        <a:srgbClr val="000000"/>
                      </a:solidFill>
                      <a:round/>
                    </a:lnB>
                    <a:solidFill>
                      <a:srgbClr val="C6D9F1"/>
                    </a:solidFill>
                  </a:tcPr>
                </a:tc>
                <a:tc gridSpan="3">
                  <a:txBody>
                    <a:bodyPr/>
                    <a:lstStyle/>
                    <a:p>
                      <a:pPr lvl="0" algn="ctr">
                        <a:defRPr sz="1800" b="0" i="0"/>
                      </a:pPr>
                      <a:r>
                        <a:rPr lang="ru-RU" sz="1500" dirty="0" smtClean="0">
                          <a:solidFill>
                            <a:srgbClr val="254061"/>
                          </a:solidFill>
                          <a:latin typeface="Book Antiqua" panose="02040602050305030304" pitchFamily="18" charset="0"/>
                          <a:ea typeface="Arial"/>
                          <a:cs typeface="Arial"/>
                          <a:sym typeface="Arial"/>
                        </a:rPr>
                        <a:t>Внешние </a:t>
                      </a:r>
                      <a:r>
                        <a:rPr sz="1500" dirty="0" err="1" smtClean="0">
                          <a:solidFill>
                            <a:srgbClr val="254061"/>
                          </a:solidFill>
                          <a:latin typeface="Book Antiqua" panose="02040602050305030304" pitchFamily="18" charset="0"/>
                          <a:ea typeface="Arial"/>
                          <a:cs typeface="Arial"/>
                          <a:sym typeface="Arial"/>
                        </a:rPr>
                        <a:t>размеры</a:t>
                      </a:r>
                      <a:r>
                        <a:rPr sz="1500" dirty="0" smtClean="0">
                          <a:solidFill>
                            <a:srgbClr val="254061"/>
                          </a:solidFill>
                          <a:latin typeface="Book Antiqua" panose="02040602050305030304" pitchFamily="18" charset="0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lang="ru-RU" sz="1500" dirty="0" smtClean="0">
                          <a:solidFill>
                            <a:srgbClr val="254061"/>
                          </a:solidFill>
                          <a:latin typeface="Book Antiqua" panose="02040602050305030304" pitchFamily="18" charset="0"/>
                          <a:ea typeface="Arial"/>
                          <a:cs typeface="Arial"/>
                          <a:sym typeface="Arial"/>
                        </a:rPr>
                        <a:t>                               </a:t>
                      </a:r>
                    </a:p>
                    <a:p>
                      <a:pPr lvl="0" algn="ctr">
                        <a:defRPr sz="1800" b="0" i="0"/>
                      </a:pPr>
                      <a:r>
                        <a:rPr lang="ru-RU" sz="1500" dirty="0" smtClean="0">
                          <a:solidFill>
                            <a:srgbClr val="254061"/>
                          </a:solidFill>
                          <a:latin typeface="Book Antiqua" panose="02040602050305030304" pitchFamily="18" charset="0"/>
                          <a:ea typeface="Arial"/>
                          <a:cs typeface="Arial"/>
                          <a:sym typeface="Arial"/>
                        </a:rPr>
                        <a:t>  </a:t>
                      </a:r>
                      <a:r>
                        <a:rPr lang="en-US" sz="1500" dirty="0" smtClean="0">
                          <a:solidFill>
                            <a:srgbClr val="254061"/>
                          </a:solidFill>
                          <a:latin typeface="Book Antiqua" panose="02040602050305030304" pitchFamily="18" charset="0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lang="ru-RU" sz="1500" dirty="0" smtClean="0">
                          <a:solidFill>
                            <a:srgbClr val="254061"/>
                          </a:solidFill>
                          <a:latin typeface="Book Antiqua" panose="02040602050305030304" pitchFamily="18" charset="0"/>
                          <a:ea typeface="Arial"/>
                          <a:cs typeface="Arial"/>
                          <a:sym typeface="Arial"/>
                        </a:rPr>
                        <a:t>(с терминалом)</a:t>
                      </a:r>
                      <a:r>
                        <a:rPr sz="1500" dirty="0" smtClean="0">
                          <a:solidFill>
                            <a:srgbClr val="254061"/>
                          </a:solidFill>
                          <a:latin typeface="Book Antiqua" panose="02040602050305030304" pitchFamily="18" charset="0"/>
                          <a:ea typeface="Arial"/>
                          <a:cs typeface="Arial"/>
                          <a:sym typeface="Arial"/>
                        </a:rPr>
                        <a:t>, </a:t>
                      </a:r>
                      <a:r>
                        <a:rPr sz="1500" dirty="0" err="1" smtClean="0">
                          <a:solidFill>
                            <a:srgbClr val="254061"/>
                          </a:solidFill>
                          <a:latin typeface="Book Antiqua" panose="02040602050305030304" pitchFamily="18" charset="0"/>
                          <a:ea typeface="Arial"/>
                          <a:cs typeface="Arial"/>
                          <a:sym typeface="Arial"/>
                        </a:rPr>
                        <a:t>мм</a:t>
                      </a:r>
                      <a:r>
                        <a:rPr lang="ru-RU" sz="1500" dirty="0" smtClean="0">
                          <a:solidFill>
                            <a:srgbClr val="254061"/>
                          </a:solidFill>
                          <a:latin typeface="Book Antiqua" panose="02040602050305030304" pitchFamily="18" charset="0"/>
                          <a:ea typeface="Arial"/>
                          <a:cs typeface="Arial"/>
                          <a:sym typeface="Arial"/>
                        </a:rPr>
                        <a:t>.</a:t>
                      </a:r>
                      <a:endParaRPr sz="1500" dirty="0">
                        <a:solidFill>
                          <a:srgbClr val="254061"/>
                        </a:solidFill>
                        <a:latin typeface="Book Antiqua" panose="02040602050305030304" pitchFamily="18" charset="0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  <a:round/>
                    </a:lnL>
                    <a:lnR w="12700">
                      <a:solidFill>
                        <a:srgbClr val="000000"/>
                      </a:solidFill>
                      <a:round/>
                    </a:lnR>
                    <a:lnT w="12700">
                      <a:solidFill>
                        <a:srgbClr val="000000"/>
                      </a:solidFill>
                      <a:round/>
                    </a:lnT>
                    <a:lnB w="12700">
                      <a:solidFill>
                        <a:srgbClr val="000000"/>
                      </a:solidFill>
                      <a:round/>
                    </a:lnB>
                    <a:solidFill>
                      <a:srgbClr val="C6D9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lvl="0" algn="ctr">
                        <a:defRPr sz="1800" b="0" i="0"/>
                      </a:pPr>
                      <a:r>
                        <a:rPr sz="1500" dirty="0" err="1">
                          <a:solidFill>
                            <a:srgbClr val="254061"/>
                          </a:solidFill>
                          <a:latin typeface="Book Antiqua" panose="02040602050305030304" pitchFamily="18" charset="0"/>
                          <a:ea typeface="Arial"/>
                          <a:cs typeface="Arial"/>
                          <a:sym typeface="Arial"/>
                        </a:rPr>
                        <a:t>количество</a:t>
                      </a:r>
                      <a:r>
                        <a:rPr sz="1500" dirty="0">
                          <a:solidFill>
                            <a:srgbClr val="254061"/>
                          </a:solidFill>
                          <a:latin typeface="Book Antiqua" panose="02040602050305030304" pitchFamily="18" charset="0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sz="1500" dirty="0" err="1" smtClean="0">
                          <a:solidFill>
                            <a:srgbClr val="254061"/>
                          </a:solidFill>
                          <a:latin typeface="Book Antiqua" panose="02040602050305030304" pitchFamily="18" charset="0"/>
                          <a:ea typeface="Arial"/>
                          <a:cs typeface="Arial"/>
                          <a:sym typeface="Arial"/>
                        </a:rPr>
                        <a:t>ключей</a:t>
                      </a:r>
                      <a:r>
                        <a:rPr sz="1500" dirty="0" smtClean="0">
                          <a:solidFill>
                            <a:srgbClr val="254061"/>
                          </a:solidFill>
                          <a:latin typeface="Book Antiqua" panose="02040602050305030304" pitchFamily="18" charset="0"/>
                          <a:ea typeface="Arial"/>
                          <a:cs typeface="Arial"/>
                          <a:sym typeface="Arial"/>
                        </a:rPr>
                        <a:t>,</a:t>
                      </a:r>
                      <a:endParaRPr lang="en-US" sz="1500" dirty="0" smtClean="0">
                        <a:solidFill>
                          <a:srgbClr val="254061"/>
                        </a:solidFill>
                        <a:latin typeface="Book Antiqua" panose="02040602050305030304" pitchFamily="18" charset="0"/>
                        <a:ea typeface="Arial"/>
                        <a:cs typeface="Arial"/>
                        <a:sym typeface="Arial"/>
                      </a:endParaRPr>
                    </a:p>
                    <a:p>
                      <a:pPr lvl="0" algn="ctr">
                        <a:defRPr sz="1800" b="0" i="0"/>
                      </a:pPr>
                      <a:r>
                        <a:rPr sz="1500" dirty="0" err="1" smtClean="0">
                          <a:solidFill>
                            <a:srgbClr val="254061"/>
                          </a:solidFill>
                          <a:latin typeface="Book Antiqua" panose="02040602050305030304" pitchFamily="18" charset="0"/>
                          <a:ea typeface="Arial"/>
                          <a:cs typeface="Arial"/>
                          <a:sym typeface="Arial"/>
                        </a:rPr>
                        <a:t>шт</a:t>
                      </a:r>
                      <a:r>
                        <a:rPr sz="1500" dirty="0">
                          <a:solidFill>
                            <a:srgbClr val="254061"/>
                          </a:solidFill>
                          <a:latin typeface="Book Antiqua" panose="02040602050305030304" pitchFamily="18" charset="0"/>
                          <a:ea typeface="Arial"/>
                          <a:cs typeface="Arial"/>
                          <a:sym typeface="Arial"/>
                        </a:rPr>
                        <a:t>.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  <a:round/>
                    </a:lnL>
                    <a:lnR w="12700">
                      <a:solidFill>
                        <a:srgbClr val="000000"/>
                      </a:solidFill>
                      <a:round/>
                    </a:lnR>
                    <a:lnT w="12700">
                      <a:solidFill>
                        <a:srgbClr val="000000"/>
                      </a:solidFill>
                      <a:round/>
                    </a:lnT>
                    <a:lnB w="12700">
                      <a:solidFill>
                        <a:srgbClr val="000000"/>
                      </a:solidFill>
                      <a:round/>
                    </a:lnB>
                    <a:solidFill>
                      <a:srgbClr val="C6D9F1"/>
                    </a:solidFill>
                  </a:tcPr>
                </a:tc>
                <a:tc rowSpan="2">
                  <a:txBody>
                    <a:bodyPr/>
                    <a:lstStyle/>
                    <a:p>
                      <a:pPr lvl="0" algn="ctr">
                        <a:defRPr sz="1800" b="0" i="0"/>
                      </a:pPr>
                      <a:r>
                        <a:rPr sz="1500" dirty="0" err="1" smtClean="0">
                          <a:solidFill>
                            <a:srgbClr val="254061"/>
                          </a:solidFill>
                          <a:latin typeface="Book Antiqua" panose="02040602050305030304" pitchFamily="18" charset="0"/>
                          <a:ea typeface="Arial"/>
                          <a:cs typeface="Arial"/>
                          <a:sym typeface="Arial"/>
                        </a:rPr>
                        <a:t>вес</a:t>
                      </a:r>
                      <a:r>
                        <a:rPr sz="1500" dirty="0">
                          <a:solidFill>
                            <a:srgbClr val="254061"/>
                          </a:solidFill>
                          <a:latin typeface="Book Antiqua" panose="02040602050305030304" pitchFamily="18" charset="0"/>
                          <a:ea typeface="Arial"/>
                          <a:cs typeface="Arial"/>
                          <a:sym typeface="Arial"/>
                        </a:rPr>
                        <a:t>, </a:t>
                      </a:r>
                      <a:r>
                        <a:rPr sz="1500" dirty="0" err="1">
                          <a:solidFill>
                            <a:srgbClr val="254061"/>
                          </a:solidFill>
                          <a:latin typeface="Book Antiqua" panose="02040602050305030304" pitchFamily="18" charset="0"/>
                          <a:ea typeface="Arial"/>
                          <a:cs typeface="Arial"/>
                          <a:sym typeface="Arial"/>
                        </a:rPr>
                        <a:t>кг</a:t>
                      </a:r>
                      <a:endParaRPr sz="1500" dirty="0">
                        <a:solidFill>
                          <a:srgbClr val="254061"/>
                        </a:solidFill>
                        <a:latin typeface="Book Antiqua" panose="02040602050305030304" pitchFamily="18" charset="0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  <a:round/>
                    </a:lnL>
                    <a:lnR w="12700">
                      <a:solidFill>
                        <a:srgbClr val="000000"/>
                      </a:solidFill>
                      <a:round/>
                    </a:lnR>
                    <a:lnT w="12700">
                      <a:solidFill>
                        <a:srgbClr val="000000"/>
                      </a:solidFill>
                      <a:round/>
                    </a:lnT>
                    <a:lnB w="12700">
                      <a:solidFill>
                        <a:srgbClr val="000000"/>
                      </a:solidFill>
                      <a:round/>
                    </a:lnB>
                    <a:solidFill>
                      <a:srgbClr val="C6D9F1"/>
                    </a:solidFill>
                  </a:tcPr>
                </a:tc>
              </a:tr>
              <a:tr h="44915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defRPr sz="1800" b="0" i="0"/>
                      </a:pPr>
                      <a:r>
                        <a:rPr sz="1500">
                          <a:solidFill>
                            <a:srgbClr val="254061"/>
                          </a:solidFill>
                          <a:latin typeface="Book Antiqua" panose="02040602050305030304" pitchFamily="18" charset="0"/>
                          <a:ea typeface="Arial"/>
                          <a:cs typeface="Arial"/>
                          <a:sym typeface="Arial"/>
                        </a:rPr>
                        <a:t>высота  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  <a:round/>
                    </a:lnL>
                    <a:lnR w="12700">
                      <a:solidFill>
                        <a:srgbClr val="000000"/>
                      </a:solidFill>
                      <a:round/>
                    </a:lnR>
                    <a:lnT w="12700">
                      <a:solidFill>
                        <a:srgbClr val="000000"/>
                      </a:solidFill>
                      <a:round/>
                    </a:lnT>
                    <a:lnB w="12700">
                      <a:solidFill>
                        <a:srgbClr val="000000"/>
                      </a:solidFill>
                      <a:round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 sz="1800" b="0" i="0"/>
                      </a:pPr>
                      <a:r>
                        <a:rPr sz="1500">
                          <a:solidFill>
                            <a:srgbClr val="254061"/>
                          </a:solidFill>
                          <a:latin typeface="Book Antiqua" panose="02040602050305030304" pitchFamily="18" charset="0"/>
                          <a:ea typeface="Arial"/>
                          <a:cs typeface="Arial"/>
                          <a:sym typeface="Arial"/>
                        </a:rPr>
                        <a:t>ширина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  <a:round/>
                    </a:lnL>
                    <a:lnR w="12700">
                      <a:solidFill>
                        <a:srgbClr val="000000"/>
                      </a:solidFill>
                      <a:round/>
                    </a:lnR>
                    <a:lnT w="12700">
                      <a:solidFill>
                        <a:srgbClr val="000000"/>
                      </a:solidFill>
                      <a:round/>
                    </a:lnT>
                    <a:lnB w="12700">
                      <a:solidFill>
                        <a:srgbClr val="000000"/>
                      </a:solidFill>
                      <a:round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 sz="1800" b="0" i="0"/>
                      </a:pPr>
                      <a:r>
                        <a:rPr sz="1500" dirty="0" err="1">
                          <a:solidFill>
                            <a:srgbClr val="254061"/>
                          </a:solidFill>
                          <a:latin typeface="Book Antiqua" panose="02040602050305030304" pitchFamily="18" charset="0"/>
                          <a:ea typeface="Arial"/>
                          <a:cs typeface="Arial"/>
                          <a:sym typeface="Arial"/>
                        </a:rPr>
                        <a:t>глубина</a:t>
                      </a:r>
                      <a:endParaRPr sz="1500" dirty="0">
                        <a:solidFill>
                          <a:srgbClr val="254061"/>
                        </a:solidFill>
                        <a:latin typeface="Book Antiqua" panose="02040602050305030304" pitchFamily="18" charset="0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  <a:round/>
                    </a:lnL>
                    <a:lnR w="12700">
                      <a:solidFill>
                        <a:srgbClr val="000000"/>
                      </a:solidFill>
                      <a:round/>
                    </a:lnR>
                    <a:lnT w="12700">
                      <a:solidFill>
                        <a:srgbClr val="000000"/>
                      </a:solidFill>
                      <a:round/>
                    </a:lnT>
                    <a:lnB w="12700">
                      <a:solidFill>
                        <a:srgbClr val="000000"/>
                      </a:solidFill>
                      <a:round/>
                    </a:lnB>
                    <a:solidFill>
                      <a:srgbClr val="C6D9F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36431">
                <a:tc>
                  <a:txBody>
                    <a:bodyPr/>
                    <a:lstStyle/>
                    <a:p>
                      <a:pPr marL="95250" marR="0" lvl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 b="0" i="0"/>
                      </a:pPr>
                      <a:endParaRPr lang="ru-RU" sz="1500" dirty="0" smtClean="0">
                        <a:solidFill>
                          <a:srgbClr val="254061"/>
                        </a:solidFill>
                        <a:latin typeface="Book Antiqua" panose="02040602050305030304" pitchFamily="18" charset="0"/>
                        <a:ea typeface="Arial"/>
                        <a:cs typeface="Arial"/>
                        <a:sym typeface="Arial"/>
                      </a:endParaRPr>
                    </a:p>
                    <a:p>
                      <a:pPr marL="95250" marR="0" lvl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 b="0" i="0"/>
                      </a:pPr>
                      <a:r>
                        <a:rPr lang="ru-RU" sz="1500" dirty="0" smtClean="0">
                          <a:solidFill>
                            <a:srgbClr val="254061"/>
                          </a:solidFill>
                          <a:latin typeface="Book Antiqua" panose="02040602050305030304" pitchFamily="18" charset="0"/>
                          <a:ea typeface="Arial"/>
                          <a:cs typeface="Arial"/>
                          <a:sym typeface="Arial"/>
                        </a:rPr>
                        <a:t>Комплект </a:t>
                      </a:r>
                      <a:r>
                        <a:rPr lang="en-US" sz="1500" dirty="0" smtClean="0">
                          <a:solidFill>
                            <a:srgbClr val="254061"/>
                          </a:solidFill>
                          <a:latin typeface="Book Antiqua" panose="02040602050305030304" pitchFamily="18" charset="0"/>
                          <a:ea typeface="Arial"/>
                          <a:cs typeface="Arial"/>
                          <a:sym typeface="Arial"/>
                        </a:rPr>
                        <a:t>KMS – </a:t>
                      </a:r>
                      <a:r>
                        <a:rPr lang="ru-RU" sz="1500" dirty="0" smtClean="0">
                          <a:solidFill>
                            <a:srgbClr val="254061"/>
                          </a:solidFill>
                          <a:latin typeface="Book Antiqua" panose="02040602050305030304" pitchFamily="18" charset="0"/>
                          <a:ea typeface="Arial"/>
                          <a:cs typeface="Arial"/>
                          <a:sym typeface="Arial"/>
                        </a:rPr>
                        <a:t>5</a:t>
                      </a:r>
                      <a:endParaRPr lang="en-US" sz="1500" dirty="0" smtClean="0">
                        <a:solidFill>
                          <a:srgbClr val="254061"/>
                        </a:solidFill>
                        <a:latin typeface="Book Antiqua" panose="02040602050305030304" pitchFamily="18" charset="0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 horzOverflow="overflow">
                    <a:lnL w="12700">
                      <a:solidFill>
                        <a:srgbClr val="000000"/>
                      </a:solidFill>
                      <a:round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 sz="1800" b="0" i="0"/>
                      </a:pPr>
                      <a:r>
                        <a:rPr lang="ru-RU" sz="1500" dirty="0" smtClean="0">
                          <a:solidFill>
                            <a:srgbClr val="254061"/>
                          </a:solidFill>
                          <a:latin typeface="Book Antiqua" panose="02040602050305030304" pitchFamily="18" charset="0"/>
                          <a:ea typeface="Arial"/>
                          <a:cs typeface="Arial"/>
                          <a:sym typeface="Arial"/>
                        </a:rPr>
                        <a:t>266</a:t>
                      </a:r>
                      <a:endParaRPr sz="1500" dirty="0">
                        <a:solidFill>
                          <a:srgbClr val="254061"/>
                        </a:solidFill>
                        <a:latin typeface="Book Antiqua" panose="02040602050305030304" pitchFamily="18" charset="0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 sz="1800" b="0" i="0"/>
                      </a:pPr>
                      <a:r>
                        <a:rPr lang="ru-RU" sz="1500" dirty="0" smtClean="0">
                          <a:solidFill>
                            <a:srgbClr val="254061"/>
                          </a:solidFill>
                          <a:latin typeface="Book Antiqua" panose="02040602050305030304" pitchFamily="18" charset="0"/>
                          <a:ea typeface="Arial"/>
                          <a:cs typeface="Arial"/>
                          <a:sym typeface="Arial"/>
                        </a:rPr>
                        <a:t>502</a:t>
                      </a:r>
                      <a:endParaRPr sz="1500" dirty="0">
                        <a:solidFill>
                          <a:srgbClr val="254061"/>
                        </a:solidFill>
                        <a:latin typeface="Book Antiqua" panose="02040602050305030304" pitchFamily="18" charset="0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 sz="1800" b="0" i="0"/>
                      </a:pPr>
                      <a:r>
                        <a:rPr lang="ru-RU" sz="1500" dirty="0" smtClean="0">
                          <a:solidFill>
                            <a:srgbClr val="254061"/>
                          </a:solidFill>
                          <a:latin typeface="Book Antiqua" panose="02040602050305030304" pitchFamily="18" charset="0"/>
                          <a:ea typeface="Arial"/>
                          <a:cs typeface="Arial"/>
                          <a:sym typeface="Arial"/>
                        </a:rPr>
                        <a:t>147</a:t>
                      </a:r>
                      <a:endParaRPr sz="1500" dirty="0">
                        <a:solidFill>
                          <a:srgbClr val="254061"/>
                        </a:solidFill>
                        <a:latin typeface="Book Antiqua" panose="02040602050305030304" pitchFamily="18" charset="0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 sz="1800" b="0" i="0"/>
                      </a:pPr>
                      <a:r>
                        <a:rPr lang="ru-RU" sz="1500" dirty="0" smtClean="0">
                          <a:solidFill>
                            <a:srgbClr val="254061"/>
                          </a:solidFill>
                          <a:latin typeface="Book Antiqua" panose="02040602050305030304" pitchFamily="18" charset="0"/>
                          <a:ea typeface="Arial"/>
                          <a:cs typeface="Arial"/>
                          <a:sym typeface="Arial"/>
                        </a:rPr>
                        <a:t>5</a:t>
                      </a:r>
                      <a:endParaRPr sz="1500" dirty="0">
                        <a:solidFill>
                          <a:srgbClr val="254061"/>
                        </a:solidFill>
                        <a:latin typeface="Book Antiqua" panose="02040602050305030304" pitchFamily="18" charset="0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 sz="1800" b="0" i="0"/>
                      </a:pPr>
                      <a:r>
                        <a:rPr lang="ru-RU" sz="1500" dirty="0" smtClean="0">
                          <a:solidFill>
                            <a:srgbClr val="254061"/>
                          </a:solidFill>
                          <a:latin typeface="Book Antiqua" panose="02040602050305030304" pitchFamily="18" charset="0"/>
                          <a:ea typeface="Arial"/>
                          <a:cs typeface="Arial"/>
                          <a:sym typeface="Arial"/>
                        </a:rPr>
                        <a:t>11</a:t>
                      </a:r>
                      <a:endParaRPr sz="1500" dirty="0">
                        <a:solidFill>
                          <a:srgbClr val="254061"/>
                        </a:solidFill>
                        <a:latin typeface="Book Antiqua" panose="02040602050305030304" pitchFamily="18" charset="0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round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36431">
                <a:tc>
                  <a:txBody>
                    <a:bodyPr/>
                    <a:lstStyle/>
                    <a:p>
                      <a:pPr marL="95250" lvl="0" indent="0" algn="l">
                        <a:defRPr sz="1800" b="0" i="0"/>
                      </a:pPr>
                      <a:endParaRPr lang="ru-RU" sz="1500" dirty="0" smtClean="0">
                        <a:solidFill>
                          <a:srgbClr val="254061"/>
                        </a:solidFill>
                        <a:latin typeface="Book Antiqua" panose="02040602050305030304" pitchFamily="18" charset="0"/>
                        <a:ea typeface="Arial"/>
                        <a:cs typeface="Arial"/>
                        <a:sym typeface="Arial"/>
                      </a:endParaRPr>
                    </a:p>
                    <a:p>
                      <a:pPr marL="95250" lvl="0" indent="0" algn="l">
                        <a:defRPr sz="1800" b="0" i="0"/>
                      </a:pPr>
                      <a:r>
                        <a:rPr lang="ru-RU" sz="1500" dirty="0" smtClean="0">
                          <a:solidFill>
                            <a:srgbClr val="254061"/>
                          </a:solidFill>
                          <a:latin typeface="Book Antiqua" panose="02040602050305030304" pitchFamily="18" charset="0"/>
                          <a:ea typeface="Arial"/>
                          <a:cs typeface="Arial"/>
                          <a:sym typeface="Arial"/>
                        </a:rPr>
                        <a:t>Комплект </a:t>
                      </a:r>
                      <a:r>
                        <a:rPr lang="en-US" sz="1500" dirty="0" smtClean="0">
                          <a:solidFill>
                            <a:srgbClr val="254061"/>
                          </a:solidFill>
                          <a:latin typeface="Book Antiqua" panose="02040602050305030304" pitchFamily="18" charset="0"/>
                          <a:ea typeface="Arial"/>
                          <a:cs typeface="Arial"/>
                          <a:sym typeface="Arial"/>
                        </a:rPr>
                        <a:t>KMS – </a:t>
                      </a:r>
                      <a:r>
                        <a:rPr lang="ru-RU" sz="1500" dirty="0" smtClean="0">
                          <a:solidFill>
                            <a:srgbClr val="254061"/>
                          </a:solidFill>
                          <a:latin typeface="Book Antiqua" panose="02040602050305030304" pitchFamily="18" charset="0"/>
                          <a:ea typeface="Arial"/>
                          <a:cs typeface="Arial"/>
                          <a:sym typeface="Arial"/>
                        </a:rPr>
                        <a:t>20</a:t>
                      </a:r>
                      <a:endParaRPr lang="en-US" sz="1500" dirty="0">
                        <a:solidFill>
                          <a:srgbClr val="254061"/>
                        </a:solidFill>
                        <a:latin typeface="Book Antiqua" panose="02040602050305030304" pitchFamily="18" charset="0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 horzOverflow="overflow">
                    <a:lnL w="12700">
                      <a:solidFill>
                        <a:srgbClr val="000000"/>
                      </a:solidFill>
                      <a:round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 sz="1800" b="0" i="0"/>
                      </a:pPr>
                      <a:r>
                        <a:rPr lang="ru-RU" sz="1500" dirty="0" smtClean="0">
                          <a:solidFill>
                            <a:srgbClr val="254061"/>
                          </a:solidFill>
                          <a:latin typeface="Book Antiqua" panose="02040602050305030304" pitchFamily="18" charset="0"/>
                          <a:ea typeface="Arial"/>
                          <a:cs typeface="Arial"/>
                          <a:sym typeface="Arial"/>
                        </a:rPr>
                        <a:t>510</a:t>
                      </a:r>
                      <a:endParaRPr sz="1500" dirty="0">
                        <a:solidFill>
                          <a:srgbClr val="254061"/>
                        </a:solidFill>
                        <a:latin typeface="Book Antiqua" panose="02040602050305030304" pitchFamily="18" charset="0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 sz="1800" b="0" i="0"/>
                      </a:pPr>
                      <a:r>
                        <a:rPr lang="en-US" sz="1500" dirty="0" smtClean="0">
                          <a:solidFill>
                            <a:srgbClr val="254061"/>
                          </a:solidFill>
                          <a:latin typeface="Book Antiqua" panose="02040602050305030304" pitchFamily="18" charset="0"/>
                          <a:ea typeface="Arial"/>
                          <a:cs typeface="Arial"/>
                          <a:sym typeface="Arial"/>
                        </a:rPr>
                        <a:t>555/</a:t>
                      </a:r>
                      <a:r>
                        <a:rPr lang="ru-RU" sz="1500" dirty="0" smtClean="0">
                          <a:solidFill>
                            <a:srgbClr val="254061"/>
                          </a:solidFill>
                          <a:latin typeface="Book Antiqua" panose="02040602050305030304" pitchFamily="18" charset="0"/>
                          <a:ea typeface="Arial"/>
                          <a:cs typeface="Arial"/>
                          <a:sym typeface="Arial"/>
                        </a:rPr>
                        <a:t>735</a:t>
                      </a:r>
                      <a:endParaRPr sz="1500" dirty="0">
                        <a:solidFill>
                          <a:srgbClr val="254061"/>
                        </a:solidFill>
                        <a:latin typeface="Book Antiqua" panose="02040602050305030304" pitchFamily="18" charset="0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 sz="1800" b="0" i="0"/>
                      </a:pPr>
                      <a:r>
                        <a:rPr sz="1500" dirty="0" smtClean="0">
                          <a:solidFill>
                            <a:srgbClr val="254061"/>
                          </a:solidFill>
                          <a:latin typeface="Book Antiqua" panose="02040602050305030304" pitchFamily="18" charset="0"/>
                          <a:ea typeface="Arial"/>
                          <a:cs typeface="Arial"/>
                          <a:sym typeface="Arial"/>
                        </a:rPr>
                        <a:t>1</a:t>
                      </a:r>
                      <a:r>
                        <a:rPr lang="en-US" sz="1500" dirty="0" smtClean="0">
                          <a:solidFill>
                            <a:srgbClr val="254061"/>
                          </a:solidFill>
                          <a:latin typeface="Book Antiqua" panose="02040602050305030304" pitchFamily="18" charset="0"/>
                          <a:ea typeface="Arial"/>
                          <a:cs typeface="Arial"/>
                          <a:sym typeface="Arial"/>
                        </a:rPr>
                        <a:t>69</a:t>
                      </a:r>
                      <a:endParaRPr sz="1500" dirty="0">
                        <a:solidFill>
                          <a:srgbClr val="254061"/>
                        </a:solidFill>
                        <a:latin typeface="Book Antiqua" panose="02040602050305030304" pitchFamily="18" charset="0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 sz="1800" b="0" i="0"/>
                      </a:pPr>
                      <a:r>
                        <a:rPr lang="ru-RU" sz="1500" dirty="0" smtClean="0">
                          <a:solidFill>
                            <a:srgbClr val="254061"/>
                          </a:solidFill>
                          <a:latin typeface="Book Antiqua" panose="02040602050305030304" pitchFamily="18" charset="0"/>
                          <a:ea typeface="Arial"/>
                          <a:cs typeface="Arial"/>
                          <a:sym typeface="Arial"/>
                        </a:rPr>
                        <a:t>20</a:t>
                      </a:r>
                      <a:endParaRPr sz="1500" dirty="0">
                        <a:solidFill>
                          <a:srgbClr val="254061"/>
                        </a:solidFill>
                        <a:latin typeface="Book Antiqua" panose="02040602050305030304" pitchFamily="18" charset="0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 sz="1800" b="0" i="0"/>
                      </a:pPr>
                      <a:r>
                        <a:rPr lang="ru-RU" sz="1500" dirty="0" smtClean="0">
                          <a:solidFill>
                            <a:srgbClr val="254061"/>
                          </a:solidFill>
                          <a:latin typeface="Book Antiqua" panose="02040602050305030304" pitchFamily="18" charset="0"/>
                          <a:ea typeface="Arial"/>
                          <a:cs typeface="Arial"/>
                          <a:sym typeface="Arial"/>
                        </a:rPr>
                        <a:t>2</a:t>
                      </a:r>
                      <a:r>
                        <a:rPr lang="en-US" sz="1500" dirty="0" smtClean="0">
                          <a:solidFill>
                            <a:srgbClr val="254061"/>
                          </a:solidFill>
                          <a:latin typeface="Book Antiqua" panose="02040602050305030304" pitchFamily="18" charset="0"/>
                          <a:ea typeface="Arial"/>
                          <a:cs typeface="Arial"/>
                          <a:sym typeface="Arial"/>
                        </a:rPr>
                        <a:t>7</a:t>
                      </a:r>
                      <a:endParaRPr sz="1500" dirty="0">
                        <a:solidFill>
                          <a:srgbClr val="254061"/>
                        </a:solidFill>
                        <a:latin typeface="Book Antiqua" panose="02040602050305030304" pitchFamily="18" charset="0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round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36431">
                <a:tc>
                  <a:txBody>
                    <a:bodyPr/>
                    <a:lstStyle/>
                    <a:p>
                      <a:pPr marL="95250" lvl="0" indent="0" algn="l">
                        <a:defRPr sz="1800" b="0" i="0"/>
                      </a:pPr>
                      <a:endParaRPr lang="ru-RU" sz="1500" dirty="0" smtClean="0">
                        <a:solidFill>
                          <a:srgbClr val="254061"/>
                        </a:solidFill>
                        <a:latin typeface="Book Antiqua" panose="02040602050305030304" pitchFamily="18" charset="0"/>
                        <a:ea typeface="Arial"/>
                        <a:cs typeface="Arial"/>
                        <a:sym typeface="Arial"/>
                      </a:endParaRPr>
                    </a:p>
                    <a:p>
                      <a:pPr marL="95250" lvl="0" indent="0" algn="l">
                        <a:defRPr sz="1800" b="0" i="0"/>
                      </a:pPr>
                      <a:r>
                        <a:rPr lang="ru-RU" sz="1500" dirty="0" smtClean="0">
                          <a:solidFill>
                            <a:srgbClr val="254061"/>
                          </a:solidFill>
                          <a:latin typeface="Book Antiqua" panose="02040602050305030304" pitchFamily="18" charset="0"/>
                          <a:ea typeface="Arial"/>
                          <a:cs typeface="Arial"/>
                          <a:sym typeface="Arial"/>
                        </a:rPr>
                        <a:t>Комплект </a:t>
                      </a:r>
                      <a:r>
                        <a:rPr lang="en-US" sz="1500" dirty="0" smtClean="0">
                          <a:solidFill>
                            <a:srgbClr val="254061"/>
                          </a:solidFill>
                          <a:latin typeface="Book Antiqua" panose="02040602050305030304" pitchFamily="18" charset="0"/>
                          <a:ea typeface="Arial"/>
                          <a:cs typeface="Arial"/>
                          <a:sym typeface="Arial"/>
                        </a:rPr>
                        <a:t>KMS – 3</a:t>
                      </a:r>
                      <a:r>
                        <a:rPr lang="ru-RU" sz="1500" dirty="0" smtClean="0">
                          <a:solidFill>
                            <a:srgbClr val="254061"/>
                          </a:solidFill>
                          <a:latin typeface="Book Antiqua" panose="02040602050305030304" pitchFamily="18" charset="0"/>
                          <a:ea typeface="Arial"/>
                          <a:cs typeface="Arial"/>
                          <a:sym typeface="Arial"/>
                        </a:rPr>
                        <a:t>0</a:t>
                      </a:r>
                      <a:endParaRPr lang="en-US" sz="1500" dirty="0">
                        <a:solidFill>
                          <a:srgbClr val="254061"/>
                        </a:solidFill>
                        <a:latin typeface="Book Antiqua" panose="02040602050305030304" pitchFamily="18" charset="0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 horzOverflow="overflow">
                    <a:lnL w="12700">
                      <a:solidFill>
                        <a:srgbClr val="000000"/>
                      </a:solidFill>
                      <a:round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 sz="1800" b="0" i="0"/>
                      </a:pPr>
                      <a:r>
                        <a:rPr lang="en-US" sz="1500" dirty="0" smtClean="0">
                          <a:solidFill>
                            <a:srgbClr val="254061"/>
                          </a:solidFill>
                          <a:latin typeface="Book Antiqua" panose="02040602050305030304" pitchFamily="18" charset="0"/>
                          <a:ea typeface="Arial"/>
                          <a:cs typeface="Arial"/>
                          <a:sym typeface="Arial"/>
                        </a:rPr>
                        <a:t>605</a:t>
                      </a:r>
                      <a:endParaRPr sz="1500" dirty="0">
                        <a:solidFill>
                          <a:srgbClr val="254061"/>
                        </a:solidFill>
                        <a:latin typeface="Book Antiqua" panose="02040602050305030304" pitchFamily="18" charset="0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 sz="1800" b="0" i="0"/>
                      </a:pPr>
                      <a:r>
                        <a:rPr lang="en-US" sz="1500" dirty="0" smtClean="0">
                          <a:solidFill>
                            <a:srgbClr val="254061"/>
                          </a:solidFill>
                          <a:latin typeface="Book Antiqua" panose="02040602050305030304" pitchFamily="18" charset="0"/>
                          <a:ea typeface="Arial"/>
                          <a:cs typeface="Arial"/>
                          <a:sym typeface="Arial"/>
                        </a:rPr>
                        <a:t>555/</a:t>
                      </a:r>
                      <a:r>
                        <a:rPr lang="ru-RU" sz="1500" dirty="0" smtClean="0">
                          <a:solidFill>
                            <a:srgbClr val="254061"/>
                          </a:solidFill>
                          <a:latin typeface="Book Antiqua" panose="02040602050305030304" pitchFamily="18" charset="0"/>
                          <a:ea typeface="Arial"/>
                          <a:cs typeface="Arial"/>
                          <a:sym typeface="Arial"/>
                        </a:rPr>
                        <a:t>735</a:t>
                      </a:r>
                      <a:endParaRPr sz="1500" dirty="0">
                        <a:solidFill>
                          <a:srgbClr val="254061"/>
                        </a:solidFill>
                        <a:latin typeface="Book Antiqua" panose="02040602050305030304" pitchFamily="18" charset="0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 sz="1800" b="0" i="0"/>
                      </a:pPr>
                      <a:r>
                        <a:rPr sz="1500" dirty="0" smtClean="0">
                          <a:solidFill>
                            <a:srgbClr val="254061"/>
                          </a:solidFill>
                          <a:latin typeface="Book Antiqua" panose="02040602050305030304" pitchFamily="18" charset="0"/>
                          <a:ea typeface="Arial"/>
                          <a:cs typeface="Arial"/>
                          <a:sym typeface="Arial"/>
                        </a:rPr>
                        <a:t>1</a:t>
                      </a:r>
                      <a:r>
                        <a:rPr lang="en-US" sz="1500" dirty="0" smtClean="0">
                          <a:solidFill>
                            <a:srgbClr val="254061"/>
                          </a:solidFill>
                          <a:latin typeface="Book Antiqua" panose="02040602050305030304" pitchFamily="18" charset="0"/>
                          <a:ea typeface="Arial"/>
                          <a:cs typeface="Arial"/>
                          <a:sym typeface="Arial"/>
                        </a:rPr>
                        <a:t>69</a:t>
                      </a:r>
                      <a:endParaRPr sz="1500" dirty="0">
                        <a:solidFill>
                          <a:srgbClr val="254061"/>
                        </a:solidFill>
                        <a:latin typeface="Book Antiqua" panose="02040602050305030304" pitchFamily="18" charset="0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 sz="1800" b="0" i="0"/>
                      </a:pPr>
                      <a:r>
                        <a:rPr lang="en-US" sz="1500" dirty="0" smtClean="0">
                          <a:solidFill>
                            <a:srgbClr val="254061"/>
                          </a:solidFill>
                          <a:latin typeface="Book Antiqua" panose="02040602050305030304" pitchFamily="18" charset="0"/>
                          <a:ea typeface="Arial"/>
                          <a:cs typeface="Arial"/>
                          <a:sym typeface="Arial"/>
                        </a:rPr>
                        <a:t>3</a:t>
                      </a:r>
                      <a:r>
                        <a:rPr lang="ru-RU" sz="1500" dirty="0" smtClean="0">
                          <a:solidFill>
                            <a:srgbClr val="254061"/>
                          </a:solidFill>
                          <a:latin typeface="Book Antiqua" panose="02040602050305030304" pitchFamily="18" charset="0"/>
                          <a:ea typeface="Arial"/>
                          <a:cs typeface="Arial"/>
                          <a:sym typeface="Arial"/>
                        </a:rPr>
                        <a:t>0</a:t>
                      </a:r>
                      <a:endParaRPr sz="1500" dirty="0">
                        <a:solidFill>
                          <a:srgbClr val="254061"/>
                        </a:solidFill>
                        <a:latin typeface="Book Antiqua" panose="02040602050305030304" pitchFamily="18" charset="0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 sz="1800" b="0" i="0"/>
                      </a:pPr>
                      <a:r>
                        <a:rPr lang="ru-RU" sz="1500" dirty="0" smtClean="0">
                          <a:solidFill>
                            <a:srgbClr val="254061"/>
                          </a:solidFill>
                          <a:latin typeface="Book Antiqua" panose="02040602050305030304" pitchFamily="18" charset="0"/>
                          <a:ea typeface="Arial"/>
                          <a:cs typeface="Arial"/>
                          <a:sym typeface="Arial"/>
                        </a:rPr>
                        <a:t>2</a:t>
                      </a:r>
                      <a:r>
                        <a:rPr lang="en-US" sz="1500" dirty="0" smtClean="0">
                          <a:solidFill>
                            <a:srgbClr val="254061"/>
                          </a:solidFill>
                          <a:latin typeface="Book Antiqua" panose="02040602050305030304" pitchFamily="18" charset="0"/>
                          <a:ea typeface="Arial"/>
                          <a:cs typeface="Arial"/>
                          <a:sym typeface="Arial"/>
                        </a:rPr>
                        <a:t>9</a:t>
                      </a:r>
                      <a:endParaRPr sz="1500" dirty="0">
                        <a:solidFill>
                          <a:srgbClr val="254061"/>
                        </a:solidFill>
                        <a:latin typeface="Book Antiqua" panose="02040602050305030304" pitchFamily="18" charset="0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round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round/>
                    </a:lnB>
                    <a:noFill/>
                  </a:tcPr>
                </a:tc>
              </a:tr>
              <a:tr h="536431">
                <a:tc>
                  <a:txBody>
                    <a:bodyPr/>
                    <a:lstStyle/>
                    <a:p>
                      <a:pPr marL="95250" lvl="0" indent="0" algn="l">
                        <a:defRPr sz="1800" b="0" i="0"/>
                      </a:pPr>
                      <a:endParaRPr lang="ru-RU" sz="1500" dirty="0" smtClean="0">
                        <a:solidFill>
                          <a:srgbClr val="254061"/>
                        </a:solidFill>
                        <a:latin typeface="Book Antiqua" panose="02040602050305030304" pitchFamily="18" charset="0"/>
                        <a:ea typeface="Arial"/>
                        <a:cs typeface="Arial"/>
                        <a:sym typeface="Arial"/>
                      </a:endParaRPr>
                    </a:p>
                    <a:p>
                      <a:pPr marL="95250" lvl="0" indent="0" algn="l">
                        <a:defRPr sz="1800" b="0" i="0"/>
                      </a:pPr>
                      <a:r>
                        <a:rPr lang="ru-RU" sz="1500" dirty="0" smtClean="0">
                          <a:solidFill>
                            <a:srgbClr val="254061"/>
                          </a:solidFill>
                          <a:latin typeface="Book Antiqua" panose="02040602050305030304" pitchFamily="18" charset="0"/>
                          <a:ea typeface="Arial"/>
                          <a:cs typeface="Arial"/>
                          <a:sym typeface="Arial"/>
                        </a:rPr>
                        <a:t>Комплект </a:t>
                      </a:r>
                      <a:r>
                        <a:rPr lang="en-US" sz="1500" dirty="0" smtClean="0">
                          <a:solidFill>
                            <a:srgbClr val="254061"/>
                          </a:solidFill>
                          <a:latin typeface="Book Antiqua" panose="02040602050305030304" pitchFamily="18" charset="0"/>
                          <a:ea typeface="Arial"/>
                          <a:cs typeface="Arial"/>
                          <a:sym typeface="Arial"/>
                        </a:rPr>
                        <a:t>KMS – </a:t>
                      </a:r>
                      <a:r>
                        <a:rPr lang="ru-RU" sz="1500" dirty="0" smtClean="0">
                          <a:solidFill>
                            <a:srgbClr val="254061"/>
                          </a:solidFill>
                          <a:latin typeface="Book Antiqua" panose="02040602050305030304" pitchFamily="18" charset="0"/>
                          <a:ea typeface="Arial"/>
                          <a:cs typeface="Arial"/>
                          <a:sym typeface="Arial"/>
                        </a:rPr>
                        <a:t>50</a:t>
                      </a:r>
                      <a:endParaRPr lang="en-US" sz="1500" dirty="0">
                        <a:solidFill>
                          <a:srgbClr val="254061"/>
                        </a:solidFill>
                        <a:latin typeface="Book Antiqua" panose="02040602050305030304" pitchFamily="18" charset="0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 horzOverflow="overflow">
                    <a:lnL w="12700">
                      <a:solidFill>
                        <a:srgbClr val="000000"/>
                      </a:solidFill>
                      <a:round/>
                    </a:lnL>
                    <a:lnR w="12700">
                      <a:solidFill>
                        <a:srgbClr val="000000"/>
                      </a:solidFill>
                      <a:round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 sz="1800" b="0" i="0"/>
                      </a:pPr>
                      <a:r>
                        <a:rPr lang="ru-RU" sz="1500" dirty="0" smtClean="0">
                          <a:solidFill>
                            <a:srgbClr val="254061"/>
                          </a:solidFill>
                          <a:latin typeface="Book Antiqua" panose="02040602050305030304" pitchFamily="18" charset="0"/>
                          <a:ea typeface="Arial"/>
                          <a:cs typeface="Arial"/>
                          <a:sym typeface="Arial"/>
                        </a:rPr>
                        <a:t>790</a:t>
                      </a:r>
                      <a:endParaRPr sz="1500" dirty="0">
                        <a:solidFill>
                          <a:srgbClr val="254061"/>
                        </a:solidFill>
                        <a:latin typeface="Book Antiqua" panose="02040602050305030304" pitchFamily="18" charset="0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  <a:round/>
                    </a:lnL>
                    <a:lnR w="12700">
                      <a:solidFill>
                        <a:srgbClr val="000000"/>
                      </a:solidFill>
                      <a:round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 sz="1800" b="0" i="0"/>
                      </a:pPr>
                      <a:r>
                        <a:rPr lang="en-US" sz="1500" dirty="0" smtClean="0">
                          <a:solidFill>
                            <a:srgbClr val="254061"/>
                          </a:solidFill>
                          <a:latin typeface="Book Antiqua" panose="02040602050305030304" pitchFamily="18" charset="0"/>
                          <a:ea typeface="Arial"/>
                          <a:cs typeface="Arial"/>
                          <a:sym typeface="Arial"/>
                        </a:rPr>
                        <a:t>555/</a:t>
                      </a:r>
                      <a:r>
                        <a:rPr lang="ru-RU" sz="1500" dirty="0" smtClean="0">
                          <a:solidFill>
                            <a:srgbClr val="254061"/>
                          </a:solidFill>
                          <a:latin typeface="Book Antiqua" panose="02040602050305030304" pitchFamily="18" charset="0"/>
                          <a:ea typeface="Arial"/>
                          <a:cs typeface="Arial"/>
                          <a:sym typeface="Arial"/>
                        </a:rPr>
                        <a:t>735</a:t>
                      </a:r>
                      <a:endParaRPr sz="1500" dirty="0">
                        <a:solidFill>
                          <a:srgbClr val="254061"/>
                        </a:solidFill>
                        <a:latin typeface="Book Antiqua" panose="02040602050305030304" pitchFamily="18" charset="0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  <a:round/>
                    </a:lnL>
                    <a:lnR w="12700">
                      <a:solidFill>
                        <a:srgbClr val="000000"/>
                      </a:solidFill>
                      <a:round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 sz="1800" b="0" i="0"/>
                      </a:pPr>
                      <a:r>
                        <a:rPr sz="1500" dirty="0" smtClean="0">
                          <a:solidFill>
                            <a:srgbClr val="254061"/>
                          </a:solidFill>
                          <a:latin typeface="Book Antiqua" panose="02040602050305030304" pitchFamily="18" charset="0"/>
                          <a:ea typeface="Arial"/>
                          <a:cs typeface="Arial"/>
                          <a:sym typeface="Arial"/>
                        </a:rPr>
                        <a:t>1</a:t>
                      </a:r>
                      <a:r>
                        <a:rPr lang="en-US" sz="1500" dirty="0" smtClean="0">
                          <a:solidFill>
                            <a:srgbClr val="254061"/>
                          </a:solidFill>
                          <a:latin typeface="Book Antiqua" panose="02040602050305030304" pitchFamily="18" charset="0"/>
                          <a:ea typeface="Arial"/>
                          <a:cs typeface="Arial"/>
                          <a:sym typeface="Arial"/>
                        </a:rPr>
                        <a:t>69</a:t>
                      </a:r>
                      <a:endParaRPr sz="1500" dirty="0">
                        <a:solidFill>
                          <a:srgbClr val="254061"/>
                        </a:solidFill>
                        <a:latin typeface="Book Antiqua" panose="02040602050305030304" pitchFamily="18" charset="0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  <a:round/>
                    </a:lnL>
                    <a:lnR w="12700">
                      <a:solidFill>
                        <a:srgbClr val="000000"/>
                      </a:solidFill>
                      <a:round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 sz="1800" b="0" i="0"/>
                      </a:pPr>
                      <a:r>
                        <a:rPr lang="ru-RU" sz="1500" dirty="0" smtClean="0">
                          <a:solidFill>
                            <a:srgbClr val="254061"/>
                          </a:solidFill>
                          <a:latin typeface="Book Antiqua" panose="02040602050305030304" pitchFamily="18" charset="0"/>
                          <a:ea typeface="Arial"/>
                          <a:cs typeface="Arial"/>
                          <a:sym typeface="Arial"/>
                        </a:rPr>
                        <a:t>50</a:t>
                      </a:r>
                      <a:endParaRPr sz="1500" dirty="0">
                        <a:solidFill>
                          <a:srgbClr val="254061"/>
                        </a:solidFill>
                        <a:latin typeface="Book Antiqua" panose="02040602050305030304" pitchFamily="18" charset="0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  <a:round/>
                    </a:lnL>
                    <a:lnR w="12700">
                      <a:solidFill>
                        <a:srgbClr val="000000"/>
                      </a:solidFill>
                      <a:round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 sz="1800" b="0" i="0"/>
                      </a:pPr>
                      <a:r>
                        <a:rPr lang="en-US" sz="1500" dirty="0" smtClean="0">
                          <a:solidFill>
                            <a:srgbClr val="254061"/>
                          </a:solidFill>
                          <a:latin typeface="Book Antiqua" panose="02040602050305030304" pitchFamily="18" charset="0"/>
                          <a:ea typeface="Arial"/>
                          <a:cs typeface="Arial"/>
                          <a:sym typeface="Arial"/>
                        </a:rPr>
                        <a:t>37</a:t>
                      </a:r>
                      <a:endParaRPr sz="1500" dirty="0">
                        <a:solidFill>
                          <a:srgbClr val="254061"/>
                        </a:solidFill>
                        <a:latin typeface="Book Antiqua" panose="02040602050305030304" pitchFamily="18" charset="0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  <a:round/>
                    </a:lnL>
                    <a:lnR w="12700">
                      <a:solidFill>
                        <a:srgbClr val="000000"/>
                      </a:solidFill>
                      <a:round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round/>
                    </a:lnB>
                    <a:noFill/>
                  </a:tcPr>
                </a:tc>
              </a:tr>
              <a:tr h="695296">
                <a:tc>
                  <a:txBody>
                    <a:bodyPr/>
                    <a:lstStyle/>
                    <a:p>
                      <a:pPr marL="95250" lvl="0" indent="0" algn="l">
                        <a:defRPr sz="1800" b="0" i="0"/>
                      </a:pPr>
                      <a:endParaRPr lang="ru-RU" sz="1500" dirty="0">
                        <a:solidFill>
                          <a:srgbClr val="254061"/>
                        </a:solidFill>
                        <a:latin typeface="Book Antiqua" panose="02040602050305030304" pitchFamily="18" charset="0"/>
                        <a:ea typeface="Arial"/>
                        <a:cs typeface="Arial"/>
                        <a:sym typeface="Arial"/>
                      </a:endParaRPr>
                    </a:p>
                    <a:p>
                      <a:pPr marL="95250" lvl="0" indent="0" algn="l">
                        <a:defRPr sz="1800" b="0" i="0"/>
                      </a:pPr>
                      <a:r>
                        <a:rPr lang="ru-RU" sz="1500" dirty="0" smtClean="0">
                          <a:solidFill>
                            <a:srgbClr val="254061"/>
                          </a:solidFill>
                          <a:latin typeface="Book Antiqua" panose="02040602050305030304" pitchFamily="18" charset="0"/>
                          <a:ea typeface="Arial"/>
                          <a:cs typeface="Arial"/>
                          <a:sym typeface="Arial"/>
                        </a:rPr>
                        <a:t>Комплект </a:t>
                      </a:r>
                      <a:r>
                        <a:rPr lang="en-US" sz="1500" dirty="0" smtClean="0">
                          <a:solidFill>
                            <a:srgbClr val="254061"/>
                          </a:solidFill>
                          <a:latin typeface="Book Antiqua" panose="02040602050305030304" pitchFamily="18" charset="0"/>
                          <a:ea typeface="Arial"/>
                          <a:cs typeface="Arial"/>
                          <a:sym typeface="Arial"/>
                        </a:rPr>
                        <a:t>KMS – </a:t>
                      </a:r>
                      <a:r>
                        <a:rPr lang="ru-RU" sz="1500" dirty="0" smtClean="0">
                          <a:solidFill>
                            <a:srgbClr val="254061"/>
                          </a:solidFill>
                          <a:latin typeface="Book Antiqua" panose="02040602050305030304" pitchFamily="18" charset="0"/>
                          <a:ea typeface="Arial"/>
                          <a:cs typeface="Arial"/>
                          <a:sym typeface="Arial"/>
                        </a:rPr>
                        <a:t>100</a:t>
                      </a:r>
                      <a:endParaRPr lang="en-US" sz="1500" dirty="0">
                        <a:solidFill>
                          <a:srgbClr val="254061"/>
                        </a:solidFill>
                        <a:latin typeface="Book Antiqua" panose="02040602050305030304" pitchFamily="18" charset="0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 horzOverflow="overflow">
                    <a:lnL w="12700">
                      <a:solidFill>
                        <a:srgbClr val="000000"/>
                      </a:solidFill>
                      <a:round/>
                    </a:lnL>
                    <a:lnR w="12700">
                      <a:solidFill>
                        <a:srgbClr val="000000"/>
                      </a:solidFill>
                      <a:round/>
                    </a:lnR>
                    <a:lnT w="12700">
                      <a:solidFill>
                        <a:srgbClr val="000000"/>
                      </a:solidFill>
                      <a:round/>
                    </a:lnT>
                    <a:lnB w="12700">
                      <a:solidFill>
                        <a:srgbClr val="000000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 sz="1800" b="0" i="0"/>
                      </a:pPr>
                      <a:r>
                        <a:rPr lang="ru-RU" sz="1500" dirty="0" smtClean="0">
                          <a:solidFill>
                            <a:srgbClr val="254061"/>
                          </a:solidFill>
                          <a:latin typeface="Book Antiqua" panose="02040602050305030304" pitchFamily="18" charset="0"/>
                          <a:ea typeface="Arial"/>
                          <a:cs typeface="Arial"/>
                          <a:sym typeface="Arial"/>
                        </a:rPr>
                        <a:t>976</a:t>
                      </a:r>
                      <a:endParaRPr sz="1500" dirty="0">
                        <a:solidFill>
                          <a:srgbClr val="254061"/>
                        </a:solidFill>
                        <a:latin typeface="Book Antiqua" panose="02040602050305030304" pitchFamily="18" charset="0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  <a:round/>
                    </a:lnL>
                    <a:lnR w="12700">
                      <a:solidFill>
                        <a:srgbClr val="000000"/>
                      </a:solidFill>
                      <a:round/>
                    </a:lnR>
                    <a:lnT w="12700">
                      <a:solidFill>
                        <a:srgbClr val="000000"/>
                      </a:solidFill>
                      <a:round/>
                    </a:lnT>
                    <a:lnB w="12700">
                      <a:solidFill>
                        <a:srgbClr val="000000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 sz="1800" b="0" i="0"/>
                      </a:pPr>
                      <a:r>
                        <a:rPr lang="en-US" sz="1500" dirty="0" smtClean="0">
                          <a:solidFill>
                            <a:srgbClr val="254061"/>
                          </a:solidFill>
                          <a:latin typeface="Book Antiqua" panose="02040602050305030304" pitchFamily="18" charset="0"/>
                          <a:ea typeface="Arial"/>
                          <a:cs typeface="Arial"/>
                          <a:sym typeface="Arial"/>
                        </a:rPr>
                        <a:t>735/</a:t>
                      </a:r>
                      <a:r>
                        <a:rPr lang="ru-RU" sz="1500" dirty="0" smtClean="0">
                          <a:solidFill>
                            <a:srgbClr val="254061"/>
                          </a:solidFill>
                          <a:latin typeface="Book Antiqua" panose="02040602050305030304" pitchFamily="18" charset="0"/>
                          <a:ea typeface="Arial"/>
                          <a:cs typeface="Arial"/>
                          <a:sym typeface="Arial"/>
                        </a:rPr>
                        <a:t>915</a:t>
                      </a:r>
                      <a:endParaRPr sz="1500" dirty="0">
                        <a:solidFill>
                          <a:srgbClr val="254061"/>
                        </a:solidFill>
                        <a:latin typeface="Book Antiqua" panose="02040602050305030304" pitchFamily="18" charset="0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  <a:round/>
                    </a:lnL>
                    <a:lnR w="12700">
                      <a:solidFill>
                        <a:srgbClr val="000000"/>
                      </a:solidFill>
                      <a:round/>
                    </a:lnR>
                    <a:lnT w="12700">
                      <a:solidFill>
                        <a:srgbClr val="000000"/>
                      </a:solidFill>
                      <a:round/>
                    </a:lnT>
                    <a:lnB w="12700">
                      <a:solidFill>
                        <a:srgbClr val="000000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 sz="1800" b="0" i="0"/>
                      </a:pPr>
                      <a:r>
                        <a:rPr sz="1500" dirty="0" smtClean="0">
                          <a:solidFill>
                            <a:srgbClr val="254061"/>
                          </a:solidFill>
                          <a:latin typeface="Book Antiqua" panose="02040602050305030304" pitchFamily="18" charset="0"/>
                          <a:ea typeface="Arial"/>
                          <a:cs typeface="Arial"/>
                          <a:sym typeface="Arial"/>
                        </a:rPr>
                        <a:t>1</a:t>
                      </a:r>
                      <a:r>
                        <a:rPr lang="en-US" sz="1500" dirty="0" smtClean="0">
                          <a:solidFill>
                            <a:srgbClr val="254061"/>
                          </a:solidFill>
                          <a:latin typeface="Book Antiqua" panose="02040602050305030304" pitchFamily="18" charset="0"/>
                          <a:ea typeface="Arial"/>
                          <a:cs typeface="Arial"/>
                          <a:sym typeface="Arial"/>
                        </a:rPr>
                        <a:t>69</a:t>
                      </a:r>
                      <a:endParaRPr sz="1500" dirty="0">
                        <a:solidFill>
                          <a:srgbClr val="254061"/>
                        </a:solidFill>
                        <a:latin typeface="Book Antiqua" panose="02040602050305030304" pitchFamily="18" charset="0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  <a:round/>
                    </a:lnL>
                    <a:lnR w="12700">
                      <a:solidFill>
                        <a:srgbClr val="000000"/>
                      </a:solidFill>
                      <a:round/>
                    </a:lnR>
                    <a:lnT w="12700">
                      <a:solidFill>
                        <a:srgbClr val="000000"/>
                      </a:solidFill>
                      <a:round/>
                    </a:lnT>
                    <a:lnB w="12700">
                      <a:solidFill>
                        <a:srgbClr val="000000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 sz="1800" b="0" i="0"/>
                      </a:pPr>
                      <a:r>
                        <a:rPr lang="ru-RU" sz="1500" dirty="0" smtClean="0">
                          <a:solidFill>
                            <a:srgbClr val="254061"/>
                          </a:solidFill>
                          <a:latin typeface="Book Antiqua" panose="02040602050305030304" pitchFamily="18" charset="0"/>
                          <a:ea typeface="Arial"/>
                          <a:cs typeface="Arial"/>
                          <a:sym typeface="Arial"/>
                        </a:rPr>
                        <a:t>100</a:t>
                      </a:r>
                      <a:endParaRPr sz="1500" dirty="0">
                        <a:solidFill>
                          <a:srgbClr val="254061"/>
                        </a:solidFill>
                        <a:latin typeface="Book Antiqua" panose="02040602050305030304" pitchFamily="18" charset="0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  <a:round/>
                    </a:lnL>
                    <a:lnR w="12700">
                      <a:solidFill>
                        <a:srgbClr val="000000"/>
                      </a:solidFill>
                      <a:round/>
                    </a:lnR>
                    <a:lnT w="12700">
                      <a:solidFill>
                        <a:srgbClr val="000000"/>
                      </a:solidFill>
                      <a:round/>
                    </a:lnT>
                    <a:lnB w="12700">
                      <a:solidFill>
                        <a:srgbClr val="000000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 sz="1800" b="0" i="0"/>
                      </a:pPr>
                      <a:r>
                        <a:rPr lang="en-US" sz="1500" dirty="0" smtClean="0">
                          <a:solidFill>
                            <a:srgbClr val="254061"/>
                          </a:solidFill>
                          <a:latin typeface="Book Antiqua" panose="02040602050305030304" pitchFamily="18" charset="0"/>
                          <a:ea typeface="Arial"/>
                          <a:cs typeface="Arial"/>
                          <a:sym typeface="Arial"/>
                        </a:rPr>
                        <a:t>57</a:t>
                      </a:r>
                      <a:endParaRPr sz="1500" dirty="0">
                        <a:solidFill>
                          <a:srgbClr val="254061"/>
                        </a:solidFill>
                        <a:latin typeface="Book Antiqua" panose="02040602050305030304" pitchFamily="18" charset="0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  <a:round/>
                    </a:lnL>
                    <a:lnR w="12700">
                      <a:solidFill>
                        <a:srgbClr val="000000"/>
                      </a:solidFill>
                      <a:round/>
                    </a:lnR>
                    <a:lnT w="12700">
                      <a:solidFill>
                        <a:srgbClr val="000000"/>
                      </a:solidFill>
                      <a:round/>
                    </a:lnT>
                    <a:lnB w="12700">
                      <a:solidFill>
                        <a:srgbClr val="000000"/>
                      </a:solidFill>
                      <a:round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wheel spokes="3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ик 13"/>
          <p:cNvSpPr/>
          <p:nvPr/>
        </p:nvSpPr>
        <p:spPr>
          <a:xfrm>
            <a:off x="179512" y="692696"/>
            <a:ext cx="8568952" cy="5256584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Platshållare för text 12"/>
          <p:cNvSpPr txBox="1">
            <a:spLocks/>
          </p:cNvSpPr>
          <p:nvPr/>
        </p:nvSpPr>
        <p:spPr>
          <a:xfrm>
            <a:off x="-324544" y="548680"/>
            <a:ext cx="9865096" cy="576064"/>
          </a:xfrm>
          <a:prstGeom prst="rect">
            <a:avLst/>
          </a:prstGeom>
        </p:spPr>
        <p:txBody>
          <a:bodyPr/>
          <a:lstStyle/>
          <a:p>
            <a:pPr lvl="0" algn="ctr">
              <a:spcBef>
                <a:spcPct val="20000"/>
              </a:spcBef>
              <a:defRPr/>
            </a:pPr>
            <a:r>
              <a:rPr lang="ru-RU" sz="2400" b="1" dirty="0" smtClean="0">
                <a:solidFill>
                  <a:schemeClr val="bg1"/>
                </a:solidFill>
                <a:cs typeface="Arial" pitchFamily="34" charset="0"/>
              </a:rPr>
              <a:t>Стабильность бизнеса с ПРОМЕТ</a:t>
            </a:r>
            <a:endParaRPr kumimoji="0" lang="ru-RU" sz="12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ru-RU" sz="1200" b="1" i="0" u="none" strike="noStrike" kern="1200" cap="none" spc="0" normalizeH="0" baseline="0" noProof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sv-SE" sz="1200" b="0" i="0" u="none" strike="noStrike" kern="1200" cap="none" spc="0" normalizeH="0" baseline="0" noProof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sv-SE" sz="12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2" name="Рисунок 11" descr="ООО  Промет_сейфобщ_верх1_р"/>
          <p:cNvPicPr/>
          <p:nvPr/>
        </p:nvPicPr>
        <p:blipFill>
          <a:blip r:embed="rId2" cstate="print"/>
          <a:srcRect l="80679"/>
          <a:stretch>
            <a:fillRect/>
          </a:stretch>
        </p:blipFill>
        <p:spPr bwMode="auto">
          <a:xfrm>
            <a:off x="7668344" y="6165304"/>
            <a:ext cx="1129266" cy="4784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Platshållare för text 12"/>
          <p:cNvSpPr txBox="1">
            <a:spLocks/>
          </p:cNvSpPr>
          <p:nvPr/>
        </p:nvSpPr>
        <p:spPr>
          <a:xfrm>
            <a:off x="432048" y="3717032"/>
            <a:ext cx="4283968" cy="230425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z="1500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Опыт работы более 2</a:t>
            </a:r>
            <a:r>
              <a:rPr lang="ru-RU" sz="1500" dirty="0">
                <a:solidFill>
                  <a:schemeClr val="bg1"/>
                </a:solidFill>
                <a:latin typeface="Book Antiqua" panose="02040602050305030304" pitchFamily="18" charset="0"/>
              </a:rPr>
              <a:t>8</a:t>
            </a:r>
            <a:r>
              <a:rPr lang="ru-RU" sz="1500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 лет;</a:t>
            </a:r>
          </a:p>
          <a:p>
            <a:r>
              <a:rPr lang="ru-RU" sz="1500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 </a:t>
            </a:r>
          </a:p>
          <a:p>
            <a:pPr lvl="0"/>
            <a:r>
              <a:rPr lang="ru-RU" sz="1500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собственное производство – 3 завода;</a:t>
            </a:r>
          </a:p>
          <a:p>
            <a:r>
              <a:rPr lang="ru-RU" sz="1500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 </a:t>
            </a:r>
          </a:p>
          <a:p>
            <a:pPr lvl="0"/>
            <a:r>
              <a:rPr lang="ru-RU" sz="1500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система менеджмента качества сертифицирована в соответствии с международным стандартом ISO 9001</a:t>
            </a:r>
            <a:endParaRPr lang="en-US" sz="1500" dirty="0" smtClean="0">
              <a:solidFill>
                <a:schemeClr val="bg1"/>
              </a:solidFill>
              <a:latin typeface="Book Antiqua" panose="02040602050305030304" pitchFamily="18" charset="0"/>
            </a:endParaRPr>
          </a:p>
          <a:p>
            <a:pPr lvl="0"/>
            <a:endParaRPr lang="en-US" sz="1500" dirty="0" smtClean="0">
              <a:solidFill>
                <a:schemeClr val="bg1"/>
              </a:solidFill>
              <a:latin typeface="Book Antiqua" panose="02040602050305030304" pitchFamily="18" charset="0"/>
            </a:endParaRPr>
          </a:p>
          <a:p>
            <a:pPr lvl="0"/>
            <a:r>
              <a:rPr lang="ru-RU" sz="1500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сервисная служба;</a:t>
            </a:r>
          </a:p>
          <a:p>
            <a:pPr marR="0" lvl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ru-RU" sz="12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R="0" lvl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ru-RU" sz="20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ru-RU" sz="20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sv-SE" sz="32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sv-SE" sz="32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7" name="Рисунок 16" descr="ООО  Промет_сейфобщ_верх1_р"/>
          <p:cNvPicPr/>
          <p:nvPr/>
        </p:nvPicPr>
        <p:blipFill>
          <a:blip r:embed="rId2" cstate="print"/>
          <a:srcRect l="80679"/>
          <a:stretch>
            <a:fillRect/>
          </a:stretch>
        </p:blipFill>
        <p:spPr bwMode="auto">
          <a:xfrm>
            <a:off x="7668344" y="6165304"/>
            <a:ext cx="1129266" cy="4784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Рисунок 9" descr="Панорама_Промет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27584" y="692696"/>
            <a:ext cx="7446536" cy="2736304"/>
          </a:xfrm>
          <a:prstGeom prst="rect">
            <a:avLst/>
          </a:prstGeom>
        </p:spPr>
      </p:pic>
      <p:sp>
        <p:nvSpPr>
          <p:cNvPr id="19" name="Platshållare för text 12"/>
          <p:cNvSpPr txBox="1">
            <a:spLocks/>
          </p:cNvSpPr>
          <p:nvPr/>
        </p:nvSpPr>
        <p:spPr>
          <a:xfrm>
            <a:off x="4572000" y="3717032"/>
            <a:ext cx="4104456" cy="24482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z="1500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развитое филиальное покрытие: 33 филиала на территории России;</a:t>
            </a:r>
          </a:p>
          <a:p>
            <a:endParaRPr lang="en-US" sz="1500" dirty="0" smtClean="0">
              <a:solidFill>
                <a:schemeClr val="bg1"/>
              </a:solidFill>
              <a:latin typeface="Book Antiqua" panose="02040602050305030304" pitchFamily="18" charset="0"/>
            </a:endParaRPr>
          </a:p>
          <a:p>
            <a:r>
              <a:rPr lang="ru-RU" sz="1500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9 зарубежных филиалов, включая  страны: Германия, Польша, Болгария, Украина; Казахстан, страны Прибалтики</a:t>
            </a:r>
          </a:p>
          <a:p>
            <a:endParaRPr lang="ru-RU" sz="1500" dirty="0" smtClean="0">
              <a:solidFill>
                <a:schemeClr val="bg1"/>
              </a:solidFill>
              <a:latin typeface="Book Antiqua" panose="02040602050305030304" pitchFamily="18" charset="0"/>
            </a:endParaRPr>
          </a:p>
          <a:p>
            <a:r>
              <a:rPr lang="ru-RU" sz="1500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 </a:t>
            </a:r>
            <a:r>
              <a:rPr lang="ru-RU" sz="1500" dirty="0" smtClean="0">
                <a:solidFill>
                  <a:schemeClr val="bg1"/>
                </a:solidFill>
                <a:latin typeface="Book Antiqua" panose="02040602050305030304" pitchFamily="18" charset="0"/>
                <a:cs typeface="Arial" pitchFamily="34" charset="0"/>
              </a:rPr>
              <a:t>непрерывное совершенствование и прозрачность.</a:t>
            </a:r>
            <a:endParaRPr lang="ru-RU" sz="1500" b="1" dirty="0" smtClean="0">
              <a:solidFill>
                <a:schemeClr val="bg1"/>
              </a:solidFill>
              <a:latin typeface="Book Antiqua" panose="02040602050305030304" pitchFamily="18" charset="0"/>
              <a:cs typeface="Arial" pitchFamily="34" charset="0"/>
            </a:endParaRPr>
          </a:p>
          <a:p>
            <a:pPr marR="0" lvl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ru-RU" sz="12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R="0" lvl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ru-RU" sz="20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ru-RU" sz="20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sv-SE" sz="32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sv-SE" sz="32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Shape 259"/>
          <p:cNvSpPr/>
          <p:nvPr/>
        </p:nvSpPr>
        <p:spPr>
          <a:xfrm>
            <a:off x="1619672" y="0"/>
            <a:ext cx="7524328" cy="1196752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 lang="ru-RU" sz="2000" b="1" kern="1200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1619672" y="692696"/>
            <a:ext cx="464101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  <a:defRPr/>
            </a:pP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Book Antiqua" panose="02040602050305030304" pitchFamily="18" charset="0"/>
                <a:cs typeface="Arial" pitchFamily="34" charset="0"/>
              </a:rPr>
              <a:t>    Стабильность бизнеса с ПРОМЕТ</a:t>
            </a:r>
            <a:endParaRPr lang="ru-RU" sz="2000" b="1" kern="1200" dirty="0" smtClean="0">
              <a:solidFill>
                <a:schemeClr val="tx2">
                  <a:lumMod val="75000"/>
                </a:schemeClr>
              </a:solidFill>
              <a:latin typeface="Book Antiqua" panose="02040602050305030304" pitchFamily="18" charset="0"/>
              <a:cs typeface="Arial" pitchFamily="34" charset="0"/>
            </a:endParaRPr>
          </a:p>
        </p:txBody>
      </p:sp>
    </p:spTree>
  </p:cSld>
  <p:clrMapOvr>
    <a:masterClrMapping/>
  </p:clrMapOvr>
  <p:transition spd="med">
    <p:wheel spokes="3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Shape 334"/>
          <p:cNvSpPr/>
          <p:nvPr/>
        </p:nvSpPr>
        <p:spPr>
          <a:xfrm>
            <a:off x="1071976" y="888691"/>
            <a:ext cx="4229142" cy="325590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ln w="38100">
            <a:solidFill>
              <a:srgbClr val="FFFFFF"/>
            </a:solidFill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35" name="Shape 335"/>
          <p:cNvSpPr/>
          <p:nvPr/>
        </p:nvSpPr>
        <p:spPr>
          <a:xfrm>
            <a:off x="3872657" y="888691"/>
            <a:ext cx="4229142" cy="325590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ln w="38100">
            <a:solidFill>
              <a:srgbClr val="FFFFFF"/>
            </a:solidFill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36" name="Shape 336"/>
          <p:cNvSpPr/>
          <p:nvPr/>
        </p:nvSpPr>
        <p:spPr>
          <a:xfrm>
            <a:off x="2472316" y="3140967"/>
            <a:ext cx="4229143" cy="325590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ln w="38100">
            <a:solidFill>
              <a:srgbClr val="FFFFFF"/>
            </a:solidFill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37" name="Shape 337"/>
          <p:cNvSpPr/>
          <p:nvPr/>
        </p:nvSpPr>
        <p:spPr>
          <a:xfrm>
            <a:off x="1071976" y="888691"/>
            <a:ext cx="4229142" cy="325590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ln w="38100">
            <a:solidFill>
              <a:srgbClr val="FFFFFF"/>
            </a:solidFill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38" name="Shape 338"/>
          <p:cNvSpPr/>
          <p:nvPr/>
        </p:nvSpPr>
        <p:spPr>
          <a:xfrm>
            <a:off x="3872657" y="888691"/>
            <a:ext cx="4229142" cy="325590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ln w="38100">
            <a:solidFill>
              <a:srgbClr val="FFFFFF"/>
            </a:solidFill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39" name="Shape 339"/>
          <p:cNvSpPr/>
          <p:nvPr/>
        </p:nvSpPr>
        <p:spPr>
          <a:xfrm>
            <a:off x="2472316" y="2658499"/>
            <a:ext cx="4229143" cy="325590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ln w="38100">
            <a:solidFill>
              <a:srgbClr val="FFFFFF"/>
            </a:solidFill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40" name="Shape 340"/>
          <p:cNvSpPr/>
          <p:nvPr/>
        </p:nvSpPr>
        <p:spPr>
          <a:xfrm>
            <a:off x="1691680" y="5497486"/>
            <a:ext cx="5760640" cy="2946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/>
          <a:p>
            <a:pPr lvl="0" algn="ctr"/>
            <a:r>
              <a:rPr sz="1400">
                <a:solidFill>
                  <a:srgbClr val="808080"/>
                </a:solidFill>
              </a:rPr>
              <a:t>Для более подробной информации посетите </a:t>
            </a:r>
            <a:r>
              <a:rPr sz="1400">
                <a:solidFill>
                  <a:srgbClr val="558ED5"/>
                </a:solidFill>
              </a:rPr>
              <a:t>www.safe.ru </a:t>
            </a:r>
          </a:p>
        </p:txBody>
      </p:sp>
      <p:pic>
        <p:nvPicPr>
          <p:cNvPr id="341" name="image3.jpg" descr="ООО  Промет_сейфобщ_верх1_р"/>
          <p:cNvPicPr/>
          <p:nvPr/>
        </p:nvPicPr>
        <p:blipFill>
          <a:blip r:embed="rId2" cstate="print">
            <a:extLst/>
          </a:blip>
          <a:srcRect l="80679"/>
          <a:stretch>
            <a:fillRect/>
          </a:stretch>
        </p:blipFill>
        <p:spPr>
          <a:xfrm>
            <a:off x="3851919" y="4681187"/>
            <a:ext cx="1463364" cy="620021"/>
          </a:xfrm>
          <a:prstGeom prst="rect">
            <a:avLst/>
          </a:prstGeom>
          <a:ln w="12700">
            <a:miter lim="400000"/>
          </a:ln>
        </p:spPr>
      </p:pic>
      <p:sp>
        <p:nvSpPr>
          <p:cNvPr id="342" name="Shape 342"/>
          <p:cNvSpPr/>
          <p:nvPr/>
        </p:nvSpPr>
        <p:spPr>
          <a:xfrm>
            <a:off x="1619671" y="2823318"/>
            <a:ext cx="5760641" cy="4616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>
            <a:lvl1pPr algn="ctr">
              <a:defRPr sz="2400">
                <a:solidFill>
                  <a:srgbClr val="80808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 b="1" dirty="0" smtClean="0">
                <a:solidFill>
                  <a:srgbClr val="808080"/>
                </a:solidFill>
              </a:rPr>
              <a:t>БЛАГОДАР</a:t>
            </a:r>
            <a:r>
              <a:rPr lang="ru-RU" sz="2400" b="1" dirty="0" smtClean="0">
                <a:solidFill>
                  <a:srgbClr val="808080"/>
                </a:solidFill>
              </a:rPr>
              <a:t>ИМ</a:t>
            </a:r>
            <a:r>
              <a:rPr sz="2400" b="1" dirty="0" smtClean="0">
                <a:solidFill>
                  <a:srgbClr val="808080"/>
                </a:solidFill>
              </a:rPr>
              <a:t> </a:t>
            </a:r>
            <a:r>
              <a:rPr sz="2400" b="1" dirty="0">
                <a:solidFill>
                  <a:srgbClr val="808080"/>
                </a:solidFill>
              </a:rPr>
              <a:t>ЗА ВНИМАНИЕ</a:t>
            </a:r>
          </a:p>
        </p:txBody>
      </p:sp>
    </p:spTree>
  </p:cSld>
  <p:clrMapOvr>
    <a:masterClrMapping/>
  </p:clrMapOvr>
  <p:transition spd="slow">
    <p:wheel spokes="3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Shape 193"/>
          <p:cNvSpPr/>
          <p:nvPr/>
        </p:nvSpPr>
        <p:spPr>
          <a:xfrm>
            <a:off x="3995936" y="620687"/>
            <a:ext cx="5400600" cy="5544618"/>
          </a:xfrm>
          <a:prstGeom prst="rect">
            <a:avLst/>
          </a:prstGeom>
          <a:solidFill>
            <a:srgbClr val="254061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002060"/>
                </a:solidFill>
              </a:defRPr>
            </a:pPr>
            <a:endParaRPr/>
          </a:p>
        </p:txBody>
      </p:sp>
      <p:sp>
        <p:nvSpPr>
          <p:cNvPr id="194" name="Shape 194"/>
          <p:cNvSpPr/>
          <p:nvPr/>
        </p:nvSpPr>
        <p:spPr>
          <a:xfrm>
            <a:off x="1" y="-1"/>
            <a:ext cx="7524328" cy="1196753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95" name="Shape 195"/>
          <p:cNvSpPr/>
          <p:nvPr/>
        </p:nvSpPr>
        <p:spPr>
          <a:xfrm>
            <a:off x="1763688" y="620688"/>
            <a:ext cx="5652121" cy="13183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/>
          <a:p>
            <a:pPr lvl="0" algn="r">
              <a:spcBef>
                <a:spcPts val="400"/>
              </a:spcBef>
            </a:pPr>
            <a:r>
              <a:rPr sz="2000" b="1" dirty="0" err="1">
                <a:solidFill>
                  <a:srgbClr val="808080"/>
                </a:solidFill>
                <a:latin typeface="Book Antiqua" panose="02040602050305030304" pitchFamily="18" charset="0"/>
              </a:rPr>
              <a:t>Знакомство</a:t>
            </a:r>
            <a:r>
              <a:rPr sz="2000" b="1" dirty="0">
                <a:solidFill>
                  <a:srgbClr val="808080"/>
                </a:solidFill>
                <a:latin typeface="Book Antiqua" panose="02040602050305030304" pitchFamily="18" charset="0"/>
              </a:rPr>
              <a:t> с KMS. </a:t>
            </a:r>
            <a:r>
              <a:rPr sz="2000" b="1" dirty="0" err="1" smtClean="0">
                <a:solidFill>
                  <a:srgbClr val="808080"/>
                </a:solidFill>
                <a:latin typeface="Book Antiqua" panose="02040602050305030304" pitchFamily="18" charset="0"/>
              </a:rPr>
              <a:t>Назначение</a:t>
            </a:r>
            <a:r>
              <a:rPr lang="ru-RU" sz="2000" b="1" dirty="0" smtClean="0">
                <a:solidFill>
                  <a:srgbClr val="808080"/>
                </a:solidFill>
                <a:latin typeface="Book Antiqua" panose="02040602050305030304" pitchFamily="18" charset="0"/>
              </a:rPr>
              <a:t>.</a:t>
            </a:r>
            <a:r>
              <a:rPr sz="2000" b="1" dirty="0" smtClean="0">
                <a:solidFill>
                  <a:srgbClr val="808080"/>
                </a:solidFill>
                <a:latin typeface="Book Antiqua" panose="02040602050305030304" pitchFamily="18" charset="0"/>
              </a:rPr>
              <a:t> </a:t>
            </a:r>
            <a:r>
              <a:rPr sz="2000" b="1" dirty="0" err="1">
                <a:solidFill>
                  <a:srgbClr val="808080"/>
                </a:solidFill>
                <a:latin typeface="Book Antiqua" panose="02040602050305030304" pitchFamily="18" charset="0"/>
              </a:rPr>
              <a:t>Описание</a:t>
            </a:r>
            <a:r>
              <a:rPr sz="2000" dirty="0">
                <a:solidFill>
                  <a:srgbClr val="808080"/>
                </a:solidFill>
              </a:rPr>
              <a:t>.</a:t>
            </a:r>
          </a:p>
          <a:p>
            <a:pPr lvl="0">
              <a:spcBef>
                <a:spcPts val="200"/>
              </a:spcBef>
            </a:pPr>
            <a:r>
              <a:rPr sz="1200" dirty="0">
                <a:solidFill>
                  <a:srgbClr val="808080"/>
                </a:solidFill>
                <a:latin typeface="Arial Bold"/>
                <a:ea typeface="Arial Bold"/>
                <a:cs typeface="Arial Bold"/>
                <a:sym typeface="Arial Bold"/>
              </a:rPr>
              <a:t> </a:t>
            </a:r>
          </a:p>
          <a:p>
            <a:pPr lvl="0">
              <a:spcBef>
                <a:spcPts val="400"/>
              </a:spcBef>
            </a:pPr>
            <a:endParaRPr sz="1200" dirty="0">
              <a:solidFill>
                <a:srgbClr val="808080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marL="342900" lvl="0" indent="-342900">
              <a:spcBef>
                <a:spcPts val="400"/>
              </a:spcBef>
            </a:pPr>
            <a:endParaRPr sz="1200" dirty="0">
              <a:solidFill>
                <a:srgbClr val="808080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marL="342900" lvl="0" indent="-342900">
              <a:spcBef>
                <a:spcPts val="400"/>
              </a:spcBef>
            </a:pPr>
            <a:endParaRPr sz="1200" dirty="0">
              <a:solidFill>
                <a:srgbClr val="808080"/>
              </a:solidFill>
            </a:endParaRPr>
          </a:p>
        </p:txBody>
      </p:sp>
      <p:sp>
        <p:nvSpPr>
          <p:cNvPr id="196" name="Shape 196"/>
          <p:cNvSpPr/>
          <p:nvPr/>
        </p:nvSpPr>
        <p:spPr>
          <a:xfrm>
            <a:off x="-1" y="5949279"/>
            <a:ext cx="9396537" cy="1008113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197" name="image3.jpg" descr="ООО  Промет_сейфобщ_верх1_р"/>
          <p:cNvPicPr/>
          <p:nvPr/>
        </p:nvPicPr>
        <p:blipFill>
          <a:blip r:embed="rId2" cstate="print">
            <a:extLst/>
          </a:blip>
          <a:srcRect l="80679"/>
          <a:stretch>
            <a:fillRect/>
          </a:stretch>
        </p:blipFill>
        <p:spPr>
          <a:xfrm>
            <a:off x="7668344" y="6165303"/>
            <a:ext cx="1129267" cy="478466"/>
          </a:xfrm>
          <a:prstGeom prst="rect">
            <a:avLst/>
          </a:prstGeom>
          <a:ln w="12700">
            <a:miter lim="400000"/>
          </a:ln>
        </p:spPr>
      </p:pic>
      <p:sp>
        <p:nvSpPr>
          <p:cNvPr id="198" name="Shape 198"/>
          <p:cNvSpPr/>
          <p:nvPr/>
        </p:nvSpPr>
        <p:spPr>
          <a:xfrm>
            <a:off x="35496" y="5517231"/>
            <a:ext cx="4211960" cy="17292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/>
          <a:p>
            <a:pPr lvl="0">
              <a:spcBef>
                <a:spcPts val="300"/>
              </a:spcBef>
            </a:pPr>
            <a:r>
              <a:rPr sz="1600" b="1">
                <a:solidFill>
                  <a:srgbClr val="FFFFFF"/>
                </a:solidFill>
              </a:rPr>
              <a:t>АВТОМАТИЧЕСКИЕ КЛЮЧНИЦЫ</a:t>
            </a:r>
          </a:p>
          <a:p>
            <a:pPr marL="342900" lvl="0" indent="-342900">
              <a:spcBef>
                <a:spcPts val="400"/>
              </a:spcBef>
            </a:pPr>
            <a:endParaRPr sz="200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marL="342900" lvl="0" indent="-342900">
              <a:spcBef>
                <a:spcPts val="400"/>
              </a:spcBef>
            </a:pPr>
            <a:endParaRPr sz="3200"/>
          </a:p>
        </p:txBody>
      </p:sp>
      <p:sp>
        <p:nvSpPr>
          <p:cNvPr id="199" name="Shape 199"/>
          <p:cNvSpPr/>
          <p:nvPr/>
        </p:nvSpPr>
        <p:spPr>
          <a:xfrm>
            <a:off x="4283967" y="1628800"/>
            <a:ext cx="4536506" cy="26058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/>
          <a:p>
            <a:pPr lvl="0">
              <a:spcBef>
                <a:spcPts val="400"/>
              </a:spcBef>
              <a:buFont typeface="Arial" pitchFamily="34" charset="0"/>
              <a:buChar char="•"/>
            </a:pPr>
            <a:r>
              <a:rPr lang="ru-RU" sz="1500" b="1" dirty="0" smtClean="0">
                <a:solidFill>
                  <a:srgbClr val="FFFFFF"/>
                </a:solidFill>
                <a:latin typeface="Book Antiqua" panose="02040602050305030304" pitchFamily="18" charset="0"/>
              </a:rPr>
              <a:t> </a:t>
            </a:r>
            <a:r>
              <a:rPr sz="1500" b="1" dirty="0" smtClean="0">
                <a:solidFill>
                  <a:srgbClr val="FFFFFF"/>
                </a:solidFill>
                <a:latin typeface="Book Antiqua" panose="02040602050305030304" pitchFamily="18" charset="0"/>
              </a:rPr>
              <a:t>Key </a:t>
            </a:r>
            <a:r>
              <a:rPr sz="1500" b="1" dirty="0">
                <a:solidFill>
                  <a:srgbClr val="FFFFFF"/>
                </a:solidFill>
                <a:latin typeface="Book Antiqua" panose="02040602050305030304" pitchFamily="18" charset="0"/>
              </a:rPr>
              <a:t>Management System (KMS) </a:t>
            </a:r>
            <a:r>
              <a:rPr lang="en-US" sz="1500" dirty="0" smtClean="0">
                <a:solidFill>
                  <a:srgbClr val="FFFFFF"/>
                </a:solidFill>
                <a:latin typeface="Book Antiqua" panose="02040602050305030304" pitchFamily="18" charset="0"/>
              </a:rPr>
              <a:t>- </a:t>
            </a:r>
            <a:r>
              <a:rPr sz="1500" dirty="0" err="1" smtClean="0">
                <a:solidFill>
                  <a:srgbClr val="FFFFFF"/>
                </a:solidFill>
                <a:latin typeface="Book Antiqua" panose="02040602050305030304" pitchFamily="18" charset="0"/>
              </a:rPr>
              <a:t>автоматическая</a:t>
            </a:r>
            <a:r>
              <a:rPr sz="1500" dirty="0" smtClean="0">
                <a:solidFill>
                  <a:srgbClr val="FFFFFF"/>
                </a:solidFill>
                <a:latin typeface="Book Antiqua" panose="02040602050305030304" pitchFamily="18" charset="0"/>
              </a:rPr>
              <a:t> </a:t>
            </a:r>
            <a:r>
              <a:rPr sz="1500" dirty="0" err="1">
                <a:solidFill>
                  <a:srgbClr val="FFFFFF"/>
                </a:solidFill>
                <a:latin typeface="Book Antiqua" panose="02040602050305030304" pitchFamily="18" charset="0"/>
              </a:rPr>
              <a:t>система</a:t>
            </a:r>
            <a:r>
              <a:rPr sz="1500" dirty="0">
                <a:solidFill>
                  <a:srgbClr val="FFFFFF"/>
                </a:solidFill>
                <a:latin typeface="Book Antiqua" panose="02040602050305030304" pitchFamily="18" charset="0"/>
              </a:rPr>
              <a:t> </a:t>
            </a:r>
            <a:r>
              <a:rPr sz="1500" dirty="0" err="1">
                <a:solidFill>
                  <a:srgbClr val="FFFFFF"/>
                </a:solidFill>
                <a:latin typeface="Book Antiqua" panose="02040602050305030304" pitchFamily="18" charset="0"/>
              </a:rPr>
              <a:t>хранения</a:t>
            </a:r>
            <a:r>
              <a:rPr sz="1500" dirty="0">
                <a:solidFill>
                  <a:srgbClr val="FFFFFF"/>
                </a:solidFill>
                <a:latin typeface="Book Antiqua" panose="02040602050305030304" pitchFamily="18" charset="0"/>
              </a:rPr>
              <a:t> </a:t>
            </a:r>
            <a:r>
              <a:rPr sz="1500" dirty="0" err="1">
                <a:solidFill>
                  <a:srgbClr val="FFFFFF"/>
                </a:solidFill>
                <a:latin typeface="Book Antiqua" panose="02040602050305030304" pitchFamily="18" charset="0"/>
              </a:rPr>
              <a:t>ключей</a:t>
            </a:r>
            <a:r>
              <a:rPr sz="1500" dirty="0">
                <a:solidFill>
                  <a:srgbClr val="FFFFFF"/>
                </a:solidFill>
                <a:latin typeface="Book Antiqua" panose="02040602050305030304" pitchFamily="18" charset="0"/>
              </a:rPr>
              <a:t> с </a:t>
            </a:r>
            <a:r>
              <a:rPr sz="1500" dirty="0" err="1" smtClean="0">
                <a:solidFill>
                  <a:srgbClr val="FFFFFF"/>
                </a:solidFill>
                <a:latin typeface="Book Antiqua" panose="02040602050305030304" pitchFamily="18" charset="0"/>
              </a:rPr>
              <a:t>возможностью</a:t>
            </a:r>
            <a:r>
              <a:rPr lang="ru-RU" sz="1500" dirty="0" smtClean="0">
                <a:solidFill>
                  <a:srgbClr val="FFFFFF"/>
                </a:solidFill>
                <a:latin typeface="Book Antiqua" panose="02040602050305030304" pitchFamily="18" charset="0"/>
              </a:rPr>
              <a:t> управления и</a:t>
            </a:r>
            <a:r>
              <a:rPr sz="1500" dirty="0" smtClean="0">
                <a:solidFill>
                  <a:srgbClr val="FFFFFF"/>
                </a:solidFill>
                <a:latin typeface="Book Antiqua" panose="02040602050305030304" pitchFamily="18" charset="0"/>
              </a:rPr>
              <a:t> </a:t>
            </a:r>
            <a:r>
              <a:rPr lang="ru-RU" sz="1500" dirty="0" smtClean="0">
                <a:solidFill>
                  <a:srgbClr val="FFFFFF"/>
                </a:solidFill>
                <a:latin typeface="Book Antiqua" panose="02040602050305030304" pitchFamily="18" charset="0"/>
              </a:rPr>
              <a:t>настройки </a:t>
            </a:r>
            <a:r>
              <a:rPr sz="1500" dirty="0" err="1" smtClean="0">
                <a:solidFill>
                  <a:srgbClr val="FFFFFF"/>
                </a:solidFill>
                <a:latin typeface="Book Antiqua" panose="02040602050305030304" pitchFamily="18" charset="0"/>
              </a:rPr>
              <a:t>доступа</a:t>
            </a:r>
            <a:r>
              <a:rPr sz="1500" dirty="0" smtClean="0">
                <a:solidFill>
                  <a:srgbClr val="FFFFFF"/>
                </a:solidFill>
                <a:latin typeface="Book Antiqua" panose="02040602050305030304" pitchFamily="18" charset="0"/>
              </a:rPr>
              <a:t> </a:t>
            </a:r>
            <a:r>
              <a:rPr sz="1500" dirty="0" err="1" smtClean="0">
                <a:solidFill>
                  <a:srgbClr val="FFFFFF"/>
                </a:solidFill>
                <a:latin typeface="Book Antiqua" panose="02040602050305030304" pitchFamily="18" charset="0"/>
              </a:rPr>
              <a:t>сотрудников</a:t>
            </a:r>
            <a:r>
              <a:rPr lang="ru-RU" sz="1500" dirty="0" smtClean="0">
                <a:solidFill>
                  <a:srgbClr val="FFFFFF"/>
                </a:solidFill>
                <a:latin typeface="Book Antiqua" panose="02040602050305030304" pitchFamily="18" charset="0"/>
              </a:rPr>
              <a:t> к ключам</a:t>
            </a:r>
            <a:r>
              <a:rPr sz="1500" dirty="0" smtClean="0">
                <a:solidFill>
                  <a:srgbClr val="FFFFFF"/>
                </a:solidFill>
                <a:latin typeface="Book Antiqua" panose="02040602050305030304" pitchFamily="18" charset="0"/>
              </a:rPr>
              <a:t>.</a:t>
            </a:r>
            <a:endParaRPr sz="1500" dirty="0">
              <a:solidFill>
                <a:srgbClr val="FFFFFF"/>
              </a:solidFill>
              <a:latin typeface="Book Antiqua" panose="02040602050305030304" pitchFamily="18" charset="0"/>
            </a:endParaRPr>
          </a:p>
          <a:p>
            <a:pPr lvl="0">
              <a:spcBef>
                <a:spcPts val="400"/>
              </a:spcBef>
              <a:buFont typeface="Arial" pitchFamily="34" charset="0"/>
              <a:buChar char="•"/>
            </a:pPr>
            <a:endParaRPr lang="ru-RU" sz="1500" dirty="0" smtClean="0">
              <a:solidFill>
                <a:srgbClr val="FFFFFF"/>
              </a:solidFill>
              <a:latin typeface="Book Antiqua" panose="02040602050305030304" pitchFamily="18" charset="0"/>
            </a:endParaRPr>
          </a:p>
          <a:p>
            <a:pPr lvl="0">
              <a:spcBef>
                <a:spcPts val="400"/>
              </a:spcBef>
              <a:buFont typeface="Arial" pitchFamily="34" charset="0"/>
              <a:buChar char="•"/>
            </a:pPr>
            <a:r>
              <a:rPr lang="ru-RU" sz="1500" b="1" dirty="0" smtClean="0">
                <a:solidFill>
                  <a:srgbClr val="FFFFFF"/>
                </a:solidFill>
                <a:latin typeface="Book Antiqua" panose="02040602050305030304" pitchFamily="18" charset="0"/>
              </a:rPr>
              <a:t> Задача </a:t>
            </a:r>
            <a:r>
              <a:rPr lang="en-US" sz="1500" b="1" dirty="0" smtClean="0">
                <a:solidFill>
                  <a:srgbClr val="FFFFFF"/>
                </a:solidFill>
                <a:latin typeface="Book Antiqua" panose="02040602050305030304" pitchFamily="18" charset="0"/>
              </a:rPr>
              <a:t>KMS</a:t>
            </a:r>
            <a:r>
              <a:rPr lang="ru-RU" sz="1500" b="1" dirty="0" smtClean="0">
                <a:solidFill>
                  <a:srgbClr val="FFFFFF"/>
                </a:solidFill>
                <a:latin typeface="Book Antiqua" panose="02040602050305030304" pitchFamily="18" charset="0"/>
              </a:rPr>
              <a:t>: </a:t>
            </a:r>
            <a:endParaRPr lang="en-US" sz="1500" b="1" dirty="0" smtClean="0">
              <a:solidFill>
                <a:srgbClr val="FFFFFF"/>
              </a:solidFill>
              <a:latin typeface="Book Antiqua" panose="02040602050305030304" pitchFamily="18" charset="0"/>
            </a:endParaRPr>
          </a:p>
          <a:p>
            <a:pPr lvl="0">
              <a:spcBef>
                <a:spcPts val="400"/>
              </a:spcBef>
              <a:buFont typeface="Arial" pitchFamily="34" charset="0"/>
              <a:buChar char="•"/>
            </a:pPr>
            <a:r>
              <a:rPr lang="ru-RU" sz="1500" dirty="0" smtClean="0">
                <a:solidFill>
                  <a:srgbClr val="FFFFFF"/>
                </a:solidFill>
                <a:latin typeface="Book Antiqua" panose="02040602050305030304" pitchFamily="18" charset="0"/>
              </a:rPr>
              <a:t> обеспечить безопасное хранение и круглосуточное администрирование ключей. </a:t>
            </a:r>
            <a:endParaRPr lang="en-US" sz="1500" dirty="0" smtClean="0">
              <a:solidFill>
                <a:srgbClr val="FFFFFF"/>
              </a:solidFill>
              <a:latin typeface="Book Antiqua" panose="02040602050305030304" pitchFamily="18" charset="0"/>
            </a:endParaRPr>
          </a:p>
          <a:p>
            <a:pPr lvl="0">
              <a:spcBef>
                <a:spcPts val="400"/>
              </a:spcBef>
              <a:buFont typeface="Arial" pitchFamily="34" charset="0"/>
              <a:buChar char="•"/>
            </a:pPr>
            <a:r>
              <a:rPr lang="ru-RU" sz="1500" dirty="0" smtClean="0">
                <a:solidFill>
                  <a:srgbClr val="FFFFFF"/>
                </a:solidFill>
                <a:latin typeface="Book Antiqua" panose="02040602050305030304" pitchFamily="18" charset="0"/>
              </a:rPr>
              <a:t> Автоматизация процесса хранения и выдачи ключей.</a:t>
            </a:r>
            <a:endParaRPr sz="1500" dirty="0">
              <a:solidFill>
                <a:srgbClr val="FFFFFF"/>
              </a:solidFill>
              <a:latin typeface="Book Antiqua" panose="02040602050305030304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412776"/>
            <a:ext cx="3981903" cy="4126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heel spokes="3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196751"/>
            <a:ext cx="5292080" cy="47337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Прямоугольник 11"/>
          <p:cNvSpPr/>
          <p:nvPr/>
        </p:nvSpPr>
        <p:spPr>
          <a:xfrm>
            <a:off x="3995936" y="620688"/>
            <a:ext cx="5400600" cy="5544616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-180528" y="0"/>
            <a:ext cx="7704856" cy="119675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Platshållare för text 12"/>
          <p:cNvSpPr txBox="1">
            <a:spLocks/>
          </p:cNvSpPr>
          <p:nvPr/>
        </p:nvSpPr>
        <p:spPr>
          <a:xfrm>
            <a:off x="1547664" y="620688"/>
            <a:ext cx="5652120" cy="504057"/>
          </a:xfrm>
          <a:prstGeom prst="rect">
            <a:avLst/>
          </a:prstGeom>
        </p:spPr>
        <p:txBody>
          <a:bodyPr/>
          <a:lstStyle/>
          <a:p>
            <a:pPr lvl="0" algn="r">
              <a:spcBef>
                <a:spcPct val="20000"/>
              </a:spcBef>
              <a:defRPr/>
            </a:pPr>
            <a:r>
              <a:rPr lang="ru-RU" sz="2000" b="1" dirty="0" smtClean="0">
                <a:solidFill>
                  <a:schemeClr val="bg1">
                    <a:lumMod val="50000"/>
                  </a:schemeClr>
                </a:solidFill>
                <a:latin typeface="Book Antiqua" panose="02040602050305030304" pitchFamily="18" charset="0"/>
                <a:cs typeface="Arial" pitchFamily="34" charset="0"/>
              </a:rPr>
              <a:t>Знакомство с </a:t>
            </a:r>
            <a:r>
              <a:rPr lang="en-US" sz="2000" b="1" dirty="0" smtClean="0">
                <a:solidFill>
                  <a:schemeClr val="bg1">
                    <a:lumMod val="50000"/>
                  </a:schemeClr>
                </a:solidFill>
                <a:latin typeface="Book Antiqua" panose="02040602050305030304" pitchFamily="18" charset="0"/>
                <a:cs typeface="Arial" pitchFamily="34" charset="0"/>
              </a:rPr>
              <a:t>KMS</a:t>
            </a:r>
            <a:r>
              <a:rPr lang="ru-RU" sz="2000" b="1" dirty="0" smtClean="0">
                <a:solidFill>
                  <a:schemeClr val="bg1">
                    <a:lumMod val="50000"/>
                  </a:schemeClr>
                </a:solidFill>
                <a:latin typeface="Book Antiqua" panose="02040602050305030304" pitchFamily="18" charset="0"/>
                <a:cs typeface="Arial" pitchFamily="34" charset="0"/>
              </a:rPr>
              <a:t>. </a:t>
            </a:r>
            <a:r>
              <a:rPr lang="ru-RU" sz="2000" b="1" dirty="0" smtClean="0">
                <a:solidFill>
                  <a:schemeClr val="bg1">
                    <a:lumMod val="50000"/>
                  </a:schemeClr>
                </a:solidFill>
                <a:latin typeface="Book Antiqua" panose="02040602050305030304" pitchFamily="18" charset="0"/>
                <a:cs typeface="Arial" pitchFamily="34" charset="0"/>
              </a:rPr>
              <a:t>Назначение. </a:t>
            </a:r>
            <a:r>
              <a:rPr lang="ru-RU" sz="2000" b="1" dirty="0" smtClean="0">
                <a:solidFill>
                  <a:schemeClr val="bg1">
                    <a:lumMod val="50000"/>
                  </a:schemeClr>
                </a:solidFill>
                <a:latin typeface="Book Antiqua" panose="02040602050305030304" pitchFamily="18" charset="0"/>
                <a:cs typeface="Arial" pitchFamily="34" charset="0"/>
              </a:rPr>
              <a:t>Описание.</a:t>
            </a:r>
          </a:p>
          <a:p>
            <a:pPr>
              <a:spcBef>
                <a:spcPct val="20000"/>
              </a:spcBef>
              <a:defRPr/>
            </a:pPr>
            <a:r>
              <a:rPr lang="ru-RU" sz="1200" b="1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marR="0" lvl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ru-RU" sz="1200" b="1" i="0" u="none" strike="noStrike" kern="1200" cap="none" spc="0" normalizeH="0" baseline="0" noProof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ru-RU" sz="1200" b="1" i="0" u="none" strike="noStrike" kern="1200" cap="none" spc="0" normalizeH="0" baseline="0" noProof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sv-SE" sz="1200" b="0" i="0" u="none" strike="noStrike" kern="1200" cap="none" spc="0" normalizeH="0" baseline="0" noProof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sv-SE" sz="12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-180528" y="5949280"/>
            <a:ext cx="9577064" cy="10081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1" name="Рисунок 10" descr="ООО  Промет_сейфобщ_верх1_р"/>
          <p:cNvPicPr/>
          <p:nvPr/>
        </p:nvPicPr>
        <p:blipFill>
          <a:blip r:embed="rId3" cstate="print"/>
          <a:srcRect l="80679"/>
          <a:stretch>
            <a:fillRect/>
          </a:stretch>
        </p:blipFill>
        <p:spPr bwMode="auto">
          <a:xfrm>
            <a:off x="7668344" y="6165304"/>
            <a:ext cx="1129266" cy="4784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Platshållare för text 12"/>
          <p:cNvSpPr txBox="1">
            <a:spLocks/>
          </p:cNvSpPr>
          <p:nvPr/>
        </p:nvSpPr>
        <p:spPr>
          <a:xfrm>
            <a:off x="4283968" y="1268760"/>
            <a:ext cx="4608512" cy="4608512"/>
          </a:xfrm>
          <a:prstGeom prst="rect">
            <a:avLst/>
          </a:prstGeom>
        </p:spPr>
        <p:txBody>
          <a:bodyPr/>
          <a:lstStyle/>
          <a:p>
            <a:pPr lvl="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ru-RU" sz="1500" dirty="0" smtClean="0">
                <a:solidFill>
                  <a:schemeClr val="bg1"/>
                </a:solidFill>
                <a:latin typeface="Book Antiqua" panose="02040602050305030304" pitchFamily="18" charset="0"/>
                <a:cs typeface="Arial" pitchFamily="34" charset="0"/>
              </a:rPr>
              <a:t> Ключи или связки ключей крепятся на металлическом брелоке со встроенной RFID меткой при помощи специального стального троса-пломбы или кольца-пломбы.</a:t>
            </a:r>
            <a:endParaRPr lang="en-US" sz="1500" dirty="0" smtClean="0">
              <a:solidFill>
                <a:schemeClr val="bg1"/>
              </a:solidFill>
              <a:latin typeface="Book Antiqua" panose="02040602050305030304" pitchFamily="18" charset="0"/>
              <a:cs typeface="Arial" pitchFamily="34" charset="0"/>
            </a:endParaRPr>
          </a:p>
          <a:p>
            <a:pPr lvl="0">
              <a:spcBef>
                <a:spcPct val="20000"/>
              </a:spcBef>
              <a:defRPr/>
            </a:pPr>
            <a:r>
              <a:rPr lang="ru-RU" sz="1500" dirty="0" smtClean="0">
                <a:solidFill>
                  <a:schemeClr val="bg1"/>
                </a:solidFill>
                <a:latin typeface="Book Antiqua" panose="02040602050305030304" pitchFamily="18" charset="0"/>
                <a:cs typeface="Arial" pitchFamily="34" charset="0"/>
              </a:rPr>
              <a:t> </a:t>
            </a:r>
            <a:endParaRPr lang="en-US" sz="1500" dirty="0" smtClean="0">
              <a:solidFill>
                <a:schemeClr val="bg1"/>
              </a:solidFill>
              <a:latin typeface="Book Antiqua" panose="02040602050305030304" pitchFamily="18" charset="0"/>
              <a:cs typeface="Arial" pitchFamily="34" charset="0"/>
            </a:endParaRPr>
          </a:p>
          <a:p>
            <a:pPr lvl="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ru-RU" sz="1500" dirty="0" smtClean="0">
                <a:solidFill>
                  <a:schemeClr val="bg1"/>
                </a:solidFill>
                <a:latin typeface="Book Antiqua" panose="02040602050305030304" pitchFamily="18" charset="0"/>
                <a:cs typeface="Arial" pitchFamily="34" charset="0"/>
              </a:rPr>
              <a:t> Система после идентификации пользователя световой индикацией показывает доступные для авторизованного человека ключи.</a:t>
            </a:r>
            <a:endParaRPr lang="en-US" sz="1500" dirty="0" smtClean="0">
              <a:solidFill>
                <a:schemeClr val="bg1"/>
              </a:solidFill>
              <a:latin typeface="Book Antiqua" panose="02040602050305030304" pitchFamily="18" charset="0"/>
              <a:cs typeface="Arial" pitchFamily="34" charset="0"/>
            </a:endParaRPr>
          </a:p>
          <a:p>
            <a:pPr lvl="0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US" sz="1500" dirty="0">
              <a:solidFill>
                <a:schemeClr val="bg1"/>
              </a:solidFill>
              <a:latin typeface="Book Antiqua" panose="02040602050305030304" pitchFamily="18" charset="0"/>
              <a:cs typeface="Arial" pitchFamily="34" charset="0"/>
            </a:endParaRPr>
          </a:p>
          <a:p>
            <a:pPr lvl="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1500" dirty="0" smtClean="0">
                <a:solidFill>
                  <a:schemeClr val="bg1"/>
                </a:solidFill>
                <a:latin typeface="Book Antiqua" panose="02040602050305030304" pitchFamily="18" charset="0"/>
                <a:cs typeface="Arial" pitchFamily="34" charset="0"/>
              </a:rPr>
              <a:t> </a:t>
            </a:r>
            <a:r>
              <a:rPr lang="ru-RU" sz="1500" dirty="0" smtClean="0">
                <a:solidFill>
                  <a:schemeClr val="bg1"/>
                </a:solidFill>
                <a:latin typeface="Book Antiqua" panose="02040602050305030304" pitchFamily="18" charset="0"/>
                <a:cs typeface="Arial" pitchFamily="34" charset="0"/>
              </a:rPr>
              <a:t>Брелоки не привязаны к конкретному слоту, они могут быть возвращены в любой незанятый слот. Ключ</a:t>
            </a:r>
            <a:r>
              <a:rPr lang="en-US" sz="1500" dirty="0" smtClean="0">
                <a:solidFill>
                  <a:schemeClr val="bg1"/>
                </a:solidFill>
                <a:latin typeface="Book Antiqua" panose="02040602050305030304" pitchFamily="18" charset="0"/>
                <a:cs typeface="Arial" pitchFamily="34" charset="0"/>
              </a:rPr>
              <a:t> </a:t>
            </a:r>
            <a:r>
              <a:rPr lang="ru-RU" sz="1500" dirty="0" smtClean="0">
                <a:solidFill>
                  <a:schemeClr val="bg1"/>
                </a:solidFill>
                <a:latin typeface="Book Antiqua" panose="02040602050305030304" pitchFamily="18" charset="0"/>
                <a:cs typeface="Arial" pitchFamily="34" charset="0"/>
              </a:rPr>
              <a:t>с брелоком идентифицируется терминалом по зарегистрированной </a:t>
            </a:r>
            <a:r>
              <a:rPr lang="en-US" sz="1500" dirty="0" smtClean="0">
                <a:solidFill>
                  <a:schemeClr val="bg1"/>
                </a:solidFill>
                <a:latin typeface="Book Antiqua" panose="02040602050305030304" pitchFamily="18" charset="0"/>
                <a:cs typeface="Arial" pitchFamily="34" charset="0"/>
              </a:rPr>
              <a:t>RFID</a:t>
            </a:r>
            <a:r>
              <a:rPr lang="ru-RU" sz="1500" dirty="0" smtClean="0">
                <a:solidFill>
                  <a:schemeClr val="bg1"/>
                </a:solidFill>
                <a:latin typeface="Book Antiqua" panose="02040602050305030304" pitchFamily="18" charset="0"/>
                <a:cs typeface="Arial" pitchFamily="34" charset="0"/>
              </a:rPr>
              <a:t>-метке.</a:t>
            </a:r>
            <a:endParaRPr kumimoji="0" lang="ru-RU" sz="15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Book Antiqua" panose="02040602050305030304" pitchFamily="18" charset="0"/>
              <a:cs typeface="Arial" pitchFamily="34" charset="0"/>
            </a:endParaRP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sv-SE" sz="32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sv-SE" sz="3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wheel spokes="3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Shape 226"/>
          <p:cNvSpPr/>
          <p:nvPr/>
        </p:nvSpPr>
        <p:spPr>
          <a:xfrm>
            <a:off x="-1" y="692696"/>
            <a:ext cx="5076057" cy="6165304"/>
          </a:xfrm>
          <a:prstGeom prst="rect">
            <a:avLst/>
          </a:prstGeom>
          <a:solidFill>
            <a:srgbClr val="254061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227" name="image3.jpg" descr="ООО  Промет_сейфобщ_верх1_р"/>
          <p:cNvPicPr/>
          <p:nvPr/>
        </p:nvPicPr>
        <p:blipFill>
          <a:blip r:embed="rId2" cstate="print">
            <a:extLst/>
          </a:blip>
          <a:srcRect l="80679"/>
          <a:stretch>
            <a:fillRect/>
          </a:stretch>
        </p:blipFill>
        <p:spPr>
          <a:xfrm>
            <a:off x="7668344" y="6165303"/>
            <a:ext cx="1129267" cy="478466"/>
          </a:xfrm>
          <a:prstGeom prst="rect">
            <a:avLst/>
          </a:prstGeom>
          <a:ln w="12700">
            <a:miter lim="400000"/>
          </a:ln>
        </p:spPr>
      </p:pic>
      <p:sp>
        <p:nvSpPr>
          <p:cNvPr id="228" name="Shape 228"/>
          <p:cNvSpPr/>
          <p:nvPr/>
        </p:nvSpPr>
        <p:spPr>
          <a:xfrm>
            <a:off x="1691679" y="0"/>
            <a:ext cx="7452321" cy="1196752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29" name="Shape 229"/>
          <p:cNvSpPr/>
          <p:nvPr/>
        </p:nvSpPr>
        <p:spPr>
          <a:xfrm>
            <a:off x="1907704" y="620688"/>
            <a:ext cx="5652121" cy="13183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/>
          <a:p>
            <a:pPr lvl="0">
              <a:spcBef>
                <a:spcPts val="400"/>
              </a:spcBef>
            </a:pPr>
            <a:r>
              <a:rPr sz="2000" b="1" dirty="0" err="1">
                <a:solidFill>
                  <a:srgbClr val="808080"/>
                </a:solidFill>
                <a:latin typeface="Book Antiqua" panose="02040602050305030304" pitchFamily="18" charset="0"/>
              </a:rPr>
              <a:t>Комплект</a:t>
            </a:r>
            <a:r>
              <a:rPr sz="2000" b="1" dirty="0">
                <a:solidFill>
                  <a:srgbClr val="808080"/>
                </a:solidFill>
                <a:latin typeface="Book Antiqua" panose="02040602050305030304" pitchFamily="18" charset="0"/>
              </a:rPr>
              <a:t> </a:t>
            </a:r>
            <a:r>
              <a:rPr sz="2000" b="1" dirty="0" err="1">
                <a:solidFill>
                  <a:srgbClr val="808080"/>
                </a:solidFill>
                <a:latin typeface="Book Antiqua" panose="02040602050305030304" pitchFamily="18" charset="0"/>
              </a:rPr>
              <a:t>поставки</a:t>
            </a:r>
            <a:r>
              <a:rPr sz="2000" b="1" dirty="0">
                <a:solidFill>
                  <a:srgbClr val="808080"/>
                </a:solidFill>
                <a:latin typeface="Book Antiqua" panose="02040602050305030304" pitchFamily="18" charset="0"/>
              </a:rPr>
              <a:t> KMS </a:t>
            </a:r>
          </a:p>
          <a:p>
            <a:pPr lvl="0">
              <a:spcBef>
                <a:spcPts val="200"/>
              </a:spcBef>
            </a:pPr>
            <a:r>
              <a:rPr sz="1200" dirty="0">
                <a:solidFill>
                  <a:srgbClr val="808080"/>
                </a:solidFill>
                <a:latin typeface="Arial Bold"/>
                <a:ea typeface="Arial Bold"/>
                <a:cs typeface="Arial Bold"/>
                <a:sym typeface="Arial Bold"/>
              </a:rPr>
              <a:t> </a:t>
            </a:r>
          </a:p>
          <a:p>
            <a:pPr lvl="0">
              <a:spcBef>
                <a:spcPts val="400"/>
              </a:spcBef>
            </a:pPr>
            <a:endParaRPr sz="1200" dirty="0">
              <a:solidFill>
                <a:srgbClr val="808080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marL="342900" lvl="0" indent="-342900">
              <a:spcBef>
                <a:spcPts val="400"/>
              </a:spcBef>
            </a:pPr>
            <a:endParaRPr sz="1200" dirty="0">
              <a:solidFill>
                <a:srgbClr val="808080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marL="342900" lvl="0" indent="-342900">
              <a:spcBef>
                <a:spcPts val="400"/>
              </a:spcBef>
            </a:pPr>
            <a:endParaRPr sz="1200" dirty="0">
              <a:solidFill>
                <a:srgbClr val="808080"/>
              </a:solidFill>
            </a:endParaRPr>
          </a:p>
        </p:txBody>
      </p:sp>
      <p:sp>
        <p:nvSpPr>
          <p:cNvPr id="230" name="Shape 230"/>
          <p:cNvSpPr/>
          <p:nvPr/>
        </p:nvSpPr>
        <p:spPr>
          <a:xfrm>
            <a:off x="5904655" y="5517231"/>
            <a:ext cx="4211961" cy="17292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/>
          <a:p>
            <a:pPr lvl="0">
              <a:spcBef>
                <a:spcPts val="300"/>
              </a:spcBef>
            </a:pPr>
            <a:r>
              <a:rPr sz="1600" b="1">
                <a:solidFill>
                  <a:srgbClr val="FFFFFF"/>
                </a:solidFill>
              </a:rPr>
              <a:t>АВТОМАТИЧЕСКИЕ КЛЮЧНИЦЫ</a:t>
            </a:r>
          </a:p>
          <a:p>
            <a:pPr marL="342900" lvl="0" indent="-342900">
              <a:spcBef>
                <a:spcPts val="400"/>
              </a:spcBef>
            </a:pPr>
            <a:endParaRPr sz="200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marL="342900" lvl="0" indent="-342900">
              <a:spcBef>
                <a:spcPts val="400"/>
              </a:spcBef>
            </a:pPr>
            <a:endParaRPr sz="3200"/>
          </a:p>
        </p:txBody>
      </p:sp>
      <p:sp>
        <p:nvSpPr>
          <p:cNvPr id="232" name="Shape 232"/>
          <p:cNvSpPr/>
          <p:nvPr/>
        </p:nvSpPr>
        <p:spPr>
          <a:xfrm>
            <a:off x="0" y="5949279"/>
            <a:ext cx="9144000" cy="1008113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33" name="Shape 233"/>
          <p:cNvSpPr/>
          <p:nvPr/>
        </p:nvSpPr>
        <p:spPr>
          <a:xfrm>
            <a:off x="251520" y="1556792"/>
            <a:ext cx="4608514" cy="27597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9" rIns="45719">
            <a:spAutoFit/>
          </a:bodyPr>
          <a:lstStyle/>
          <a:p>
            <a:pPr lvl="0" algn="l">
              <a:spcBef>
                <a:spcPts val="400"/>
              </a:spcBef>
            </a:pPr>
            <a:r>
              <a:rPr lang="ru-RU" sz="1500" dirty="0" smtClean="0">
                <a:solidFill>
                  <a:srgbClr val="FFFFFF"/>
                </a:solidFill>
                <a:latin typeface="Book Antiqua" panose="02040602050305030304" pitchFamily="18" charset="0"/>
              </a:rPr>
              <a:t>- </a:t>
            </a:r>
            <a:r>
              <a:rPr sz="1500" dirty="0" err="1" smtClean="0">
                <a:solidFill>
                  <a:srgbClr val="FFFFFF"/>
                </a:solidFill>
                <a:latin typeface="Book Antiqua" panose="02040602050305030304" pitchFamily="18" charset="0"/>
              </a:rPr>
              <a:t>модуль</a:t>
            </a:r>
            <a:r>
              <a:rPr sz="1500" dirty="0" smtClean="0">
                <a:solidFill>
                  <a:srgbClr val="FFFFFF"/>
                </a:solidFill>
                <a:latin typeface="Book Antiqua" panose="02040602050305030304" pitchFamily="18" charset="0"/>
              </a:rPr>
              <a:t> </a:t>
            </a:r>
            <a:r>
              <a:rPr sz="1500" dirty="0">
                <a:solidFill>
                  <a:srgbClr val="FFFFFF"/>
                </a:solidFill>
                <a:latin typeface="Book Antiqua" panose="02040602050305030304" pitchFamily="18" charset="0"/>
              </a:rPr>
              <a:t>KMS;</a:t>
            </a:r>
          </a:p>
          <a:p>
            <a:pPr lvl="0" algn="l">
              <a:spcBef>
                <a:spcPts val="400"/>
              </a:spcBef>
              <a:buFontTx/>
              <a:buChar char="-"/>
            </a:pPr>
            <a:r>
              <a:rPr sz="1500" dirty="0" err="1" smtClean="0">
                <a:solidFill>
                  <a:srgbClr val="FFFFFF"/>
                </a:solidFill>
                <a:latin typeface="Book Antiqua" panose="02040602050305030304" pitchFamily="18" charset="0"/>
              </a:rPr>
              <a:t>терминал</a:t>
            </a:r>
            <a:r>
              <a:rPr sz="1500" dirty="0" smtClean="0">
                <a:solidFill>
                  <a:srgbClr val="FFFFFF"/>
                </a:solidFill>
                <a:latin typeface="Book Antiqua" panose="02040602050305030304" pitchFamily="18" charset="0"/>
              </a:rPr>
              <a:t> </a:t>
            </a:r>
            <a:r>
              <a:rPr sz="1500" dirty="0" err="1">
                <a:solidFill>
                  <a:srgbClr val="FFFFFF"/>
                </a:solidFill>
                <a:latin typeface="Book Antiqua" panose="02040602050305030304" pitchFamily="18" charset="0"/>
              </a:rPr>
              <a:t>для</a:t>
            </a:r>
            <a:r>
              <a:rPr sz="1500" dirty="0">
                <a:solidFill>
                  <a:srgbClr val="FFFFFF"/>
                </a:solidFill>
                <a:latin typeface="Book Antiqua" panose="02040602050305030304" pitchFamily="18" charset="0"/>
              </a:rPr>
              <a:t> </a:t>
            </a:r>
            <a:r>
              <a:rPr lang="ru-RU" sz="1500" dirty="0" smtClean="0">
                <a:solidFill>
                  <a:srgbClr val="FFFFFF"/>
                </a:solidFill>
                <a:latin typeface="Book Antiqua" panose="02040602050305030304" pitchFamily="18" charset="0"/>
              </a:rPr>
              <a:t>авторизации</a:t>
            </a:r>
            <a:r>
              <a:rPr sz="1500" dirty="0" smtClean="0">
                <a:solidFill>
                  <a:srgbClr val="FFFFFF"/>
                </a:solidFill>
                <a:latin typeface="Book Antiqua" panose="02040602050305030304" pitchFamily="18" charset="0"/>
              </a:rPr>
              <a:t> </a:t>
            </a:r>
            <a:r>
              <a:rPr sz="1500" dirty="0" err="1">
                <a:solidFill>
                  <a:srgbClr val="FFFFFF"/>
                </a:solidFill>
                <a:latin typeface="Book Antiqua" panose="02040602050305030304" pitchFamily="18" charset="0"/>
              </a:rPr>
              <a:t>пользователя</a:t>
            </a:r>
            <a:r>
              <a:rPr sz="1500" dirty="0">
                <a:solidFill>
                  <a:srgbClr val="FFFFFF"/>
                </a:solidFill>
                <a:latin typeface="Book Antiqua" panose="02040602050305030304" pitchFamily="18" charset="0"/>
              </a:rPr>
              <a:t> </a:t>
            </a:r>
            <a:r>
              <a:rPr lang="ru-RU" sz="1500" dirty="0" smtClean="0">
                <a:solidFill>
                  <a:srgbClr val="FFFFFF"/>
                </a:solidFill>
                <a:latin typeface="Book Antiqua" panose="02040602050305030304" pitchFamily="18" charset="0"/>
              </a:rPr>
              <a:t>с сенсорным дисплеем</a:t>
            </a:r>
            <a:r>
              <a:rPr lang="en-US" sz="1500" dirty="0" smtClean="0">
                <a:solidFill>
                  <a:srgbClr val="FFFFFF"/>
                </a:solidFill>
                <a:latin typeface="Book Antiqua" panose="02040602050305030304" pitchFamily="18" charset="0"/>
              </a:rPr>
              <a:t>;</a:t>
            </a:r>
            <a:endParaRPr lang="ru-RU" sz="1500" dirty="0" smtClean="0">
              <a:solidFill>
                <a:srgbClr val="FFFFFF"/>
              </a:solidFill>
              <a:latin typeface="Book Antiqua" panose="02040602050305030304" pitchFamily="18" charset="0"/>
            </a:endParaRPr>
          </a:p>
          <a:p>
            <a:pPr lvl="0" algn="l">
              <a:spcBef>
                <a:spcPts val="400"/>
              </a:spcBef>
              <a:buFontTx/>
              <a:buChar char="-"/>
            </a:pPr>
            <a:r>
              <a:rPr lang="ru-RU" sz="1500" dirty="0" smtClean="0">
                <a:solidFill>
                  <a:srgbClr val="FFFFFF"/>
                </a:solidFill>
                <a:latin typeface="Book Antiqua" panose="02040602050305030304" pitchFamily="18" charset="0"/>
              </a:rPr>
              <a:t> считыватель </a:t>
            </a:r>
            <a:r>
              <a:rPr lang="ru-RU" sz="1500" dirty="0" err="1" smtClean="0">
                <a:solidFill>
                  <a:srgbClr val="FFFFFF"/>
                </a:solidFill>
                <a:latin typeface="Book Antiqua" panose="02040602050305030304" pitchFamily="18" charset="0"/>
              </a:rPr>
              <a:t>отпечактов</a:t>
            </a:r>
            <a:r>
              <a:rPr lang="ru-RU" sz="1500" dirty="0" smtClean="0">
                <a:solidFill>
                  <a:srgbClr val="FFFFFF"/>
                </a:solidFill>
                <a:latin typeface="Book Antiqua" panose="02040602050305030304" pitchFamily="18" charset="0"/>
              </a:rPr>
              <a:t> пальцев</a:t>
            </a:r>
            <a:r>
              <a:rPr lang="en-US" sz="1500" dirty="0" smtClean="0">
                <a:solidFill>
                  <a:srgbClr val="FFFFFF"/>
                </a:solidFill>
                <a:latin typeface="Book Antiqua" panose="02040602050305030304" pitchFamily="18" charset="0"/>
              </a:rPr>
              <a:t>;</a:t>
            </a:r>
            <a:endParaRPr sz="1500" dirty="0">
              <a:solidFill>
                <a:srgbClr val="FFFFFF"/>
              </a:solidFill>
              <a:latin typeface="Book Antiqua" panose="02040602050305030304" pitchFamily="18" charset="0"/>
            </a:endParaRPr>
          </a:p>
          <a:p>
            <a:pPr lvl="0" algn="l">
              <a:spcBef>
                <a:spcPts val="400"/>
              </a:spcBef>
            </a:pPr>
            <a:r>
              <a:rPr lang="ru-RU" sz="1500" dirty="0" smtClean="0">
                <a:solidFill>
                  <a:srgbClr val="FFFFFF"/>
                </a:solidFill>
                <a:latin typeface="Book Antiqua" panose="02040602050305030304" pitchFamily="18" charset="0"/>
              </a:rPr>
              <a:t>- </a:t>
            </a:r>
            <a:r>
              <a:rPr sz="1500" dirty="0" err="1" smtClean="0">
                <a:solidFill>
                  <a:srgbClr val="FFFFFF"/>
                </a:solidFill>
                <a:latin typeface="Book Antiqua" panose="02040602050305030304" pitchFamily="18" charset="0"/>
              </a:rPr>
              <a:t>контроллер</a:t>
            </a:r>
            <a:r>
              <a:rPr sz="1500" dirty="0" smtClean="0">
                <a:solidFill>
                  <a:srgbClr val="FFFFFF"/>
                </a:solidFill>
                <a:latin typeface="Book Antiqua" panose="02040602050305030304" pitchFamily="18" charset="0"/>
              </a:rPr>
              <a:t> </a:t>
            </a:r>
            <a:r>
              <a:rPr lang="ru-RU" sz="1500" dirty="0" smtClean="0">
                <a:solidFill>
                  <a:srgbClr val="FFFFFF"/>
                </a:solidFill>
                <a:latin typeface="Book Antiqua" panose="02040602050305030304" pitchFamily="18" charset="0"/>
              </a:rPr>
              <a:t>ключницы с </a:t>
            </a:r>
            <a:r>
              <a:rPr lang="en-US" sz="1500" dirty="0" smtClean="0">
                <a:solidFill>
                  <a:srgbClr val="FFFFFF"/>
                </a:solidFill>
                <a:latin typeface="Book Antiqua" panose="02040602050305030304" pitchFamily="18" charset="0"/>
              </a:rPr>
              <a:t>Ethernet</a:t>
            </a:r>
            <a:r>
              <a:rPr lang="ru-RU" sz="1500" dirty="0" smtClean="0">
                <a:solidFill>
                  <a:srgbClr val="FFFFFF"/>
                </a:solidFill>
                <a:latin typeface="Book Antiqua" panose="02040602050305030304" pitchFamily="18" charset="0"/>
              </a:rPr>
              <a:t>-разъёмом</a:t>
            </a:r>
            <a:r>
              <a:rPr sz="1500" dirty="0" smtClean="0">
                <a:solidFill>
                  <a:srgbClr val="FFFFFF"/>
                </a:solidFill>
                <a:latin typeface="Book Antiqua" panose="02040602050305030304" pitchFamily="18" charset="0"/>
              </a:rPr>
              <a:t>;</a:t>
            </a:r>
            <a:endParaRPr sz="1500" dirty="0">
              <a:solidFill>
                <a:srgbClr val="FFFFFF"/>
              </a:solidFill>
              <a:latin typeface="Book Antiqua" panose="02040602050305030304" pitchFamily="18" charset="0"/>
            </a:endParaRPr>
          </a:p>
          <a:p>
            <a:pPr lvl="0" algn="l">
              <a:spcBef>
                <a:spcPts val="400"/>
              </a:spcBef>
            </a:pPr>
            <a:r>
              <a:rPr lang="ru-RU" sz="1500" dirty="0" smtClean="0">
                <a:solidFill>
                  <a:srgbClr val="FFFFFF"/>
                </a:solidFill>
                <a:latin typeface="Book Antiqua" panose="02040602050305030304" pitchFamily="18" charset="0"/>
              </a:rPr>
              <a:t>- </a:t>
            </a:r>
            <a:r>
              <a:rPr sz="1500" dirty="0" err="1" smtClean="0">
                <a:solidFill>
                  <a:srgbClr val="FFFFFF"/>
                </a:solidFill>
                <a:latin typeface="Book Antiqua" panose="02040602050305030304" pitchFamily="18" charset="0"/>
              </a:rPr>
              <a:t>встроенный</a:t>
            </a:r>
            <a:r>
              <a:rPr sz="1500" dirty="0" smtClean="0">
                <a:solidFill>
                  <a:srgbClr val="FFFFFF"/>
                </a:solidFill>
                <a:latin typeface="Book Antiqua" panose="02040602050305030304" pitchFamily="18" charset="0"/>
              </a:rPr>
              <a:t> </a:t>
            </a:r>
            <a:r>
              <a:rPr sz="1500" dirty="0" err="1">
                <a:solidFill>
                  <a:srgbClr val="FFFFFF"/>
                </a:solidFill>
                <a:latin typeface="Book Antiqua" panose="02040602050305030304" pitchFamily="18" charset="0"/>
              </a:rPr>
              <a:t>аккумулятор</a:t>
            </a:r>
            <a:r>
              <a:rPr sz="1500" dirty="0">
                <a:solidFill>
                  <a:srgbClr val="FFFFFF"/>
                </a:solidFill>
                <a:latin typeface="Book Antiqua" panose="02040602050305030304" pitchFamily="18" charset="0"/>
              </a:rPr>
              <a:t>;</a:t>
            </a:r>
          </a:p>
          <a:p>
            <a:pPr lvl="0" algn="l">
              <a:spcBef>
                <a:spcPts val="400"/>
              </a:spcBef>
            </a:pPr>
            <a:r>
              <a:rPr lang="ru-RU" sz="1500" dirty="0" smtClean="0">
                <a:solidFill>
                  <a:srgbClr val="FFFFFF"/>
                </a:solidFill>
                <a:latin typeface="Book Antiqua" panose="02040602050305030304" pitchFamily="18" charset="0"/>
              </a:rPr>
              <a:t>- </a:t>
            </a:r>
            <a:r>
              <a:rPr sz="1500" dirty="0" err="1" smtClean="0">
                <a:solidFill>
                  <a:srgbClr val="FFFFFF"/>
                </a:solidFill>
                <a:latin typeface="Book Antiqua" panose="02040602050305030304" pitchFamily="18" charset="0"/>
              </a:rPr>
              <a:t>брелоки</a:t>
            </a:r>
            <a:r>
              <a:rPr sz="1500" dirty="0" smtClean="0">
                <a:solidFill>
                  <a:srgbClr val="FFFFFF"/>
                </a:solidFill>
                <a:latin typeface="Book Antiqua" panose="02040602050305030304" pitchFamily="18" charset="0"/>
              </a:rPr>
              <a:t> </a:t>
            </a:r>
            <a:r>
              <a:rPr sz="1500" dirty="0" err="1">
                <a:solidFill>
                  <a:srgbClr val="FFFFFF"/>
                </a:solidFill>
                <a:latin typeface="Book Antiqua" panose="02040602050305030304" pitchFamily="18" charset="0"/>
              </a:rPr>
              <a:t>из</a:t>
            </a:r>
            <a:r>
              <a:rPr sz="1500" dirty="0">
                <a:solidFill>
                  <a:srgbClr val="FFFFFF"/>
                </a:solidFill>
                <a:latin typeface="Book Antiqua" panose="02040602050305030304" pitchFamily="18" charset="0"/>
              </a:rPr>
              <a:t> </a:t>
            </a:r>
            <a:r>
              <a:rPr sz="1500" dirty="0" err="1">
                <a:solidFill>
                  <a:srgbClr val="FFFFFF"/>
                </a:solidFill>
                <a:latin typeface="Book Antiqua" panose="02040602050305030304" pitchFamily="18" charset="0"/>
              </a:rPr>
              <a:t>нержавеющей</a:t>
            </a:r>
            <a:r>
              <a:rPr sz="1500" dirty="0">
                <a:solidFill>
                  <a:srgbClr val="FFFFFF"/>
                </a:solidFill>
                <a:latin typeface="Book Antiqua" panose="02040602050305030304" pitchFamily="18" charset="0"/>
              </a:rPr>
              <a:t> </a:t>
            </a:r>
            <a:r>
              <a:rPr sz="1500" dirty="0" err="1" smtClean="0">
                <a:solidFill>
                  <a:srgbClr val="FFFFFF"/>
                </a:solidFill>
                <a:latin typeface="Book Antiqua" panose="02040602050305030304" pitchFamily="18" charset="0"/>
              </a:rPr>
              <a:t>стали</a:t>
            </a:r>
            <a:r>
              <a:rPr sz="1500" dirty="0" smtClean="0">
                <a:solidFill>
                  <a:srgbClr val="FFFFFF"/>
                </a:solidFill>
                <a:latin typeface="Book Antiqua" panose="02040602050305030304" pitchFamily="18" charset="0"/>
              </a:rPr>
              <a:t> </a:t>
            </a:r>
            <a:r>
              <a:rPr sz="1500" dirty="0" err="1">
                <a:solidFill>
                  <a:srgbClr val="FFFFFF"/>
                </a:solidFill>
                <a:latin typeface="Book Antiqua" panose="02040602050305030304" pitchFamily="18" charset="0"/>
              </a:rPr>
              <a:t>со</a:t>
            </a:r>
            <a:r>
              <a:rPr sz="1500" dirty="0">
                <a:solidFill>
                  <a:srgbClr val="FFFFFF"/>
                </a:solidFill>
                <a:latin typeface="Book Antiqua" panose="02040602050305030304" pitchFamily="18" charset="0"/>
              </a:rPr>
              <a:t> </a:t>
            </a:r>
            <a:r>
              <a:rPr sz="1500" dirty="0" err="1">
                <a:solidFill>
                  <a:srgbClr val="FFFFFF"/>
                </a:solidFill>
                <a:latin typeface="Book Antiqua" panose="02040602050305030304" pitchFamily="18" charset="0"/>
              </a:rPr>
              <a:t>встроенными</a:t>
            </a:r>
            <a:r>
              <a:rPr sz="1500" dirty="0">
                <a:solidFill>
                  <a:srgbClr val="FFFFFF"/>
                </a:solidFill>
                <a:latin typeface="Book Antiqua" panose="02040602050305030304" pitchFamily="18" charset="0"/>
              </a:rPr>
              <a:t> RFID </a:t>
            </a:r>
            <a:r>
              <a:rPr sz="1500" dirty="0" err="1">
                <a:solidFill>
                  <a:srgbClr val="FFFFFF"/>
                </a:solidFill>
                <a:latin typeface="Book Antiqua" panose="02040602050305030304" pitchFamily="18" charset="0"/>
              </a:rPr>
              <a:t>метками</a:t>
            </a:r>
            <a:r>
              <a:rPr sz="1500" dirty="0">
                <a:solidFill>
                  <a:srgbClr val="FFFFFF"/>
                </a:solidFill>
                <a:latin typeface="Book Antiqua" panose="02040602050305030304" pitchFamily="18" charset="0"/>
              </a:rPr>
              <a:t>, </a:t>
            </a:r>
            <a:r>
              <a:rPr sz="1500" dirty="0" err="1">
                <a:solidFill>
                  <a:srgbClr val="FFFFFF"/>
                </a:solidFill>
                <a:latin typeface="Book Antiqua" panose="02040602050305030304" pitchFamily="18" charset="0"/>
              </a:rPr>
              <a:t>металлические</a:t>
            </a:r>
            <a:r>
              <a:rPr sz="1500" dirty="0">
                <a:solidFill>
                  <a:srgbClr val="FFFFFF"/>
                </a:solidFill>
                <a:latin typeface="Book Antiqua" panose="02040602050305030304" pitchFamily="18" charset="0"/>
              </a:rPr>
              <a:t> </a:t>
            </a:r>
            <a:r>
              <a:rPr sz="1500" dirty="0" err="1">
                <a:solidFill>
                  <a:srgbClr val="FFFFFF"/>
                </a:solidFill>
                <a:latin typeface="Book Antiqua" panose="02040602050305030304" pitchFamily="18" charset="0"/>
              </a:rPr>
              <a:t>кольца</a:t>
            </a:r>
            <a:endParaRPr sz="1500" dirty="0">
              <a:solidFill>
                <a:srgbClr val="FFFFFF"/>
              </a:solidFill>
              <a:latin typeface="Book Antiqua" panose="02040602050305030304" pitchFamily="18" charset="0"/>
            </a:endParaRPr>
          </a:p>
          <a:p>
            <a:pPr lvl="0" algn="l">
              <a:spcBef>
                <a:spcPts val="400"/>
              </a:spcBef>
            </a:pPr>
            <a:r>
              <a:rPr lang="ru-RU" sz="1500" dirty="0" smtClean="0">
                <a:solidFill>
                  <a:srgbClr val="FFFFFF"/>
                </a:solidFill>
                <a:latin typeface="Book Antiqua" panose="02040602050305030304" pitchFamily="18" charset="0"/>
              </a:rPr>
              <a:t>- </a:t>
            </a:r>
            <a:r>
              <a:rPr sz="1500" dirty="0" err="1" smtClean="0">
                <a:solidFill>
                  <a:srgbClr val="FFFFFF"/>
                </a:solidFill>
                <a:latin typeface="Book Antiqua" panose="02040602050305030304" pitchFamily="18" charset="0"/>
              </a:rPr>
              <a:t>дверца</a:t>
            </a:r>
            <a:r>
              <a:rPr lang="ru-RU" sz="1500" dirty="0" smtClean="0">
                <a:solidFill>
                  <a:srgbClr val="FFFFFF"/>
                </a:solidFill>
                <a:latin typeface="Book Antiqua" panose="02040602050305030304" pitchFamily="18" charset="0"/>
              </a:rPr>
              <a:t>-</a:t>
            </a:r>
            <a:r>
              <a:rPr sz="1500" dirty="0" err="1" smtClean="0">
                <a:solidFill>
                  <a:srgbClr val="FFFFFF"/>
                </a:solidFill>
                <a:latin typeface="Book Antiqua" panose="02040602050305030304" pitchFamily="18" charset="0"/>
              </a:rPr>
              <a:t>оргстекл</a:t>
            </a:r>
            <a:r>
              <a:rPr lang="ru-RU" sz="1500" dirty="0" smtClean="0">
                <a:solidFill>
                  <a:srgbClr val="FFFFFF"/>
                </a:solidFill>
                <a:latin typeface="Book Antiqua" panose="02040602050305030304" pitchFamily="18" charset="0"/>
              </a:rPr>
              <a:t>о</a:t>
            </a:r>
            <a:r>
              <a:rPr sz="1500" dirty="0" smtClean="0">
                <a:solidFill>
                  <a:srgbClr val="FFFFFF"/>
                </a:solidFill>
                <a:latin typeface="Book Antiqua" panose="02040602050305030304" pitchFamily="18" charset="0"/>
              </a:rPr>
              <a:t>, </a:t>
            </a:r>
            <a:r>
              <a:rPr lang="ru-RU" sz="1500" dirty="0" smtClean="0">
                <a:solidFill>
                  <a:srgbClr val="FFFFFF"/>
                </a:solidFill>
                <a:latin typeface="Book Antiqua" panose="02040602050305030304" pitchFamily="18" charset="0"/>
              </a:rPr>
              <a:t>6</a:t>
            </a:r>
            <a:r>
              <a:rPr sz="1500" dirty="0" smtClean="0">
                <a:solidFill>
                  <a:srgbClr val="FFFFFF"/>
                </a:solidFill>
                <a:latin typeface="Book Antiqua" panose="02040602050305030304" pitchFamily="18" charset="0"/>
              </a:rPr>
              <a:t> </a:t>
            </a:r>
            <a:r>
              <a:rPr sz="1500" dirty="0">
                <a:solidFill>
                  <a:srgbClr val="FFFFFF"/>
                </a:solidFill>
                <a:latin typeface="Book Antiqua" panose="02040602050305030304" pitchFamily="18" charset="0"/>
              </a:rPr>
              <a:t>мм.;</a:t>
            </a:r>
          </a:p>
          <a:p>
            <a:pPr lvl="0" algn="l">
              <a:spcBef>
                <a:spcPts val="400"/>
              </a:spcBef>
            </a:pPr>
            <a:r>
              <a:rPr lang="ru-RU" sz="1500" dirty="0" smtClean="0">
                <a:solidFill>
                  <a:srgbClr val="FFFFFF"/>
                </a:solidFill>
                <a:latin typeface="Book Antiqua" panose="02040602050305030304" pitchFamily="18" charset="0"/>
              </a:rPr>
              <a:t>- </a:t>
            </a:r>
            <a:r>
              <a:rPr sz="1500" dirty="0" err="1" smtClean="0">
                <a:solidFill>
                  <a:srgbClr val="FFFFFF"/>
                </a:solidFill>
                <a:latin typeface="Book Antiqua" panose="02040602050305030304" pitchFamily="18" charset="0"/>
              </a:rPr>
              <a:t>замок-защелка</a:t>
            </a:r>
            <a:r>
              <a:rPr sz="1500" dirty="0" smtClean="0">
                <a:solidFill>
                  <a:srgbClr val="FFFFFF"/>
                </a:solidFill>
                <a:latin typeface="Book Antiqua" panose="02040602050305030304" pitchFamily="18" charset="0"/>
              </a:rPr>
              <a:t> </a:t>
            </a:r>
            <a:r>
              <a:rPr sz="1500" dirty="0">
                <a:solidFill>
                  <a:srgbClr val="FFFFFF"/>
                </a:solidFill>
                <a:latin typeface="Book Antiqua" panose="02040602050305030304" pitchFamily="18" charset="0"/>
              </a:rPr>
              <a:t>PS-901</a:t>
            </a:r>
            <a:r>
              <a:rPr sz="1500" dirty="0" smtClean="0">
                <a:solidFill>
                  <a:srgbClr val="FFFFFF"/>
                </a:solidFill>
                <a:latin typeface="Book Antiqua" panose="02040602050305030304" pitchFamily="18" charset="0"/>
              </a:rPr>
              <a:t>;</a:t>
            </a:r>
            <a:endParaRPr lang="en-US" sz="1500" dirty="0" smtClean="0">
              <a:solidFill>
                <a:srgbClr val="FFFFFF"/>
              </a:solidFill>
              <a:latin typeface="Book Antiqua" panose="02040602050305030304" pitchFamily="18" charset="0"/>
            </a:endParaRPr>
          </a:p>
        </p:txBody>
      </p:sp>
      <p:pic>
        <p:nvPicPr>
          <p:cNvPr id="12" name="Рисунок 11" descr="ООО  Промет_сейфобщ_верх1_р"/>
          <p:cNvPicPr/>
          <p:nvPr/>
        </p:nvPicPr>
        <p:blipFill>
          <a:blip r:embed="rId3" cstate="print"/>
          <a:srcRect l="80679"/>
          <a:stretch>
            <a:fillRect/>
          </a:stretch>
        </p:blipFill>
        <p:spPr bwMode="auto">
          <a:xfrm>
            <a:off x="7668344" y="6165304"/>
            <a:ext cx="1129266" cy="4784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41213" y="1196752"/>
            <a:ext cx="4102787" cy="4752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heel spokes="3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32041" y="1052736"/>
            <a:ext cx="4464496" cy="4896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Shape 226"/>
          <p:cNvSpPr/>
          <p:nvPr/>
        </p:nvSpPr>
        <p:spPr>
          <a:xfrm>
            <a:off x="0" y="548680"/>
            <a:ext cx="5652119" cy="6309320"/>
          </a:xfrm>
          <a:prstGeom prst="rect">
            <a:avLst/>
          </a:prstGeom>
          <a:solidFill>
            <a:srgbClr val="254061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</a:defRPr>
            </a:pPr>
            <a:endParaRPr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691680" y="0"/>
            <a:ext cx="7704856" cy="10527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0" y="5949280"/>
            <a:ext cx="9396536" cy="10081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15" name="Рисунок 14" descr="ООО  Промет_сейфобщ_верх1_р"/>
          <p:cNvPicPr/>
          <p:nvPr/>
        </p:nvPicPr>
        <p:blipFill>
          <a:blip r:embed="rId3" cstate="print"/>
          <a:srcRect l="80679"/>
          <a:stretch>
            <a:fillRect/>
          </a:stretch>
        </p:blipFill>
        <p:spPr bwMode="auto">
          <a:xfrm>
            <a:off x="7668344" y="6165304"/>
            <a:ext cx="1129266" cy="4784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Platshållare för text 12"/>
          <p:cNvSpPr txBox="1">
            <a:spLocks/>
          </p:cNvSpPr>
          <p:nvPr/>
        </p:nvSpPr>
        <p:spPr>
          <a:xfrm>
            <a:off x="1835696" y="548680"/>
            <a:ext cx="5652120" cy="504056"/>
          </a:xfrm>
          <a:prstGeom prst="rect">
            <a:avLst/>
          </a:prstGeom>
        </p:spPr>
        <p:txBody>
          <a:bodyPr/>
          <a:lstStyle/>
          <a:p>
            <a:pPr lvl="0">
              <a:spcBef>
                <a:spcPct val="20000"/>
              </a:spcBef>
              <a:defRPr/>
            </a:pPr>
            <a:r>
              <a:rPr lang="ru-RU" sz="2000" b="1" dirty="0" smtClean="0">
                <a:solidFill>
                  <a:schemeClr val="bg1">
                    <a:lumMod val="50000"/>
                  </a:schemeClr>
                </a:solidFill>
                <a:latin typeface="Book Antiqua" panose="02040602050305030304" pitchFamily="18" charset="0"/>
                <a:cs typeface="Arial" pitchFamily="34" charset="0"/>
              </a:rPr>
              <a:t>Работа с </a:t>
            </a:r>
            <a:r>
              <a:rPr lang="en-US" sz="2000" b="1" dirty="0" smtClean="0">
                <a:solidFill>
                  <a:schemeClr val="bg1">
                    <a:lumMod val="50000"/>
                  </a:schemeClr>
                </a:solidFill>
                <a:latin typeface="Book Antiqua" panose="02040602050305030304" pitchFamily="18" charset="0"/>
                <a:cs typeface="Arial" pitchFamily="34" charset="0"/>
              </a:rPr>
              <a:t>KMS</a:t>
            </a:r>
            <a:r>
              <a:rPr lang="ru-RU" sz="2000" b="1" dirty="0" smtClean="0">
                <a:solidFill>
                  <a:schemeClr val="bg1">
                    <a:lumMod val="50000"/>
                  </a:schemeClr>
                </a:solidFill>
                <a:latin typeface="Book Antiqua" panose="02040602050305030304" pitchFamily="18" charset="0"/>
                <a:cs typeface="Arial" pitchFamily="34" charset="0"/>
              </a:rPr>
              <a:t> </a:t>
            </a:r>
          </a:p>
          <a:p>
            <a:pPr>
              <a:spcBef>
                <a:spcPct val="20000"/>
              </a:spcBef>
              <a:defRPr/>
            </a:pPr>
            <a:r>
              <a:rPr lang="ru-RU" sz="1200" b="1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marR="0" lvl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ru-RU" sz="1200" b="1" i="0" u="none" strike="noStrike" kern="1200" cap="none" spc="0" normalizeH="0" baseline="0" noProof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ru-RU" sz="1200" b="1" i="0" u="none" strike="noStrike" kern="1200" cap="none" spc="0" normalizeH="0" baseline="0" noProof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sv-SE" sz="1200" b="0" i="0" u="none" strike="noStrike" kern="1200" cap="none" spc="0" normalizeH="0" baseline="0" noProof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sv-SE" sz="12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178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179" name="Rectangle 11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181" name="Rectangle 13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568450" algn="l"/>
              </a:tabLst>
            </a:pPr>
            <a:r>
              <a:rPr kumimoji="0" lang="ru-RU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-BoldMT"/>
              </a:rPr>
              <a:t>                                 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568450" algn="l"/>
              </a:tabLst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Platshållare för text 12"/>
          <p:cNvSpPr txBox="1">
            <a:spLocks/>
          </p:cNvSpPr>
          <p:nvPr/>
        </p:nvSpPr>
        <p:spPr>
          <a:xfrm>
            <a:off x="179512" y="1340768"/>
            <a:ext cx="5400600" cy="4608512"/>
          </a:xfrm>
          <a:prstGeom prst="rect">
            <a:avLst/>
          </a:prstGeom>
        </p:spPr>
        <p:txBody>
          <a:bodyPr/>
          <a:lstStyle/>
          <a:p>
            <a:pPr lvl="0" algn="l">
              <a:spcBef>
                <a:spcPct val="20000"/>
              </a:spcBef>
              <a:defRPr/>
            </a:pPr>
            <a:r>
              <a:rPr lang="ru-RU" sz="1500" b="1" dirty="0" smtClean="0">
                <a:solidFill>
                  <a:schemeClr val="bg1"/>
                </a:solidFill>
                <a:latin typeface="Book Antiqua" panose="02040602050305030304" pitchFamily="18" charset="0"/>
                <a:cs typeface="Arial" pitchFamily="34" charset="0"/>
              </a:rPr>
              <a:t>ШАГ № 1</a:t>
            </a:r>
          </a:p>
          <a:p>
            <a:pPr lvl="0" algn="l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ru-RU" sz="1500" dirty="0" smtClean="0">
                <a:solidFill>
                  <a:schemeClr val="bg1"/>
                </a:solidFill>
                <a:latin typeface="Book Antiqua" panose="02040602050305030304" pitchFamily="18" charset="0"/>
                <a:cs typeface="Arial" pitchFamily="34" charset="0"/>
              </a:rPr>
              <a:t> Администратор (ответственное лицо) </a:t>
            </a:r>
          </a:p>
          <a:p>
            <a:pPr lvl="0" algn="l">
              <a:spcBef>
                <a:spcPct val="20000"/>
              </a:spcBef>
              <a:defRPr/>
            </a:pPr>
            <a:r>
              <a:rPr lang="ru-RU" sz="1500" dirty="0" smtClean="0">
                <a:solidFill>
                  <a:schemeClr val="bg1"/>
                </a:solidFill>
                <a:latin typeface="Book Antiqua" panose="02040602050305030304" pitchFamily="18" charset="0"/>
                <a:cs typeface="Arial" pitchFamily="34" charset="0"/>
              </a:rPr>
              <a:t>создает базу данных сотрудников (гостей) и выбирает способ авторизации: PIN-код, RFID-карта и/или отпечаток пальца. </a:t>
            </a:r>
          </a:p>
          <a:p>
            <a:pPr algn="l">
              <a:spcBef>
                <a:spcPct val="20000"/>
              </a:spcBef>
              <a:defRPr/>
            </a:pPr>
            <a:r>
              <a:rPr lang="ru-RU" sz="1500" b="1" dirty="0" smtClean="0">
                <a:solidFill>
                  <a:schemeClr val="bg1"/>
                </a:solidFill>
                <a:latin typeface="Book Antiqua" panose="02040602050305030304" pitchFamily="18" charset="0"/>
                <a:cs typeface="Arial" pitchFamily="34" charset="0"/>
              </a:rPr>
              <a:t>ШАГ № 2</a:t>
            </a:r>
          </a:p>
          <a:p>
            <a:pPr algn="l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ru-RU" sz="1500" dirty="0" smtClean="0">
                <a:solidFill>
                  <a:schemeClr val="bg1"/>
                </a:solidFill>
                <a:latin typeface="Book Antiqua" panose="02040602050305030304" pitchFamily="18" charset="0"/>
                <a:cs typeface="Arial" pitchFamily="34" charset="0"/>
              </a:rPr>
              <a:t> Авторизованный в </a:t>
            </a:r>
            <a:r>
              <a:rPr lang="en-US" sz="1500" dirty="0" smtClean="0">
                <a:solidFill>
                  <a:schemeClr val="bg1"/>
                </a:solidFill>
                <a:latin typeface="Book Antiqua" panose="02040602050305030304" pitchFamily="18" charset="0"/>
                <a:cs typeface="Arial" pitchFamily="34" charset="0"/>
              </a:rPr>
              <a:t>KMS </a:t>
            </a:r>
            <a:r>
              <a:rPr lang="ru-RU" sz="1500" dirty="0" smtClean="0">
                <a:solidFill>
                  <a:schemeClr val="bg1"/>
                </a:solidFill>
                <a:latin typeface="Book Antiqua" panose="02040602050305030304" pitchFamily="18" charset="0"/>
                <a:cs typeface="Arial" pitchFamily="34" charset="0"/>
              </a:rPr>
              <a:t>сотрудник может извлечь только назначенный(-</a:t>
            </a:r>
            <a:r>
              <a:rPr lang="ru-RU" sz="1500" dirty="0" err="1" smtClean="0">
                <a:solidFill>
                  <a:schemeClr val="bg1"/>
                </a:solidFill>
                <a:latin typeface="Book Antiqua" panose="02040602050305030304" pitchFamily="18" charset="0"/>
                <a:cs typeface="Arial" pitchFamily="34" charset="0"/>
              </a:rPr>
              <a:t>ые</a:t>
            </a:r>
            <a:r>
              <a:rPr lang="ru-RU" sz="1500" dirty="0" smtClean="0">
                <a:solidFill>
                  <a:schemeClr val="bg1"/>
                </a:solidFill>
                <a:latin typeface="Book Antiqua" panose="02040602050305030304" pitchFamily="18" charset="0"/>
                <a:cs typeface="Arial" pitchFamily="34" charset="0"/>
              </a:rPr>
              <a:t>) за ним ключ(-и).</a:t>
            </a:r>
          </a:p>
          <a:p>
            <a:pPr algn="l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ru-RU" sz="1500" dirty="0" smtClean="0">
                <a:solidFill>
                  <a:schemeClr val="bg1"/>
                </a:solidFill>
                <a:latin typeface="Book Antiqua" panose="02040602050305030304" pitchFamily="18" charset="0"/>
                <a:cs typeface="Arial" pitchFamily="34" charset="0"/>
              </a:rPr>
              <a:t> Для авторизации сканируется палец, карта, брелок </a:t>
            </a:r>
            <a:r>
              <a:rPr lang="en-US" sz="1500" dirty="0" smtClean="0">
                <a:solidFill>
                  <a:schemeClr val="bg1"/>
                </a:solidFill>
                <a:latin typeface="Book Antiqua" panose="02040602050305030304" pitchFamily="18" charset="0"/>
                <a:cs typeface="Arial" pitchFamily="34" charset="0"/>
              </a:rPr>
              <a:t>KMS</a:t>
            </a:r>
            <a:r>
              <a:rPr lang="ru-RU" sz="1500" dirty="0" smtClean="0">
                <a:solidFill>
                  <a:schemeClr val="bg1"/>
                </a:solidFill>
                <a:latin typeface="Book Antiqua" panose="02040602050305030304" pitchFamily="18" charset="0"/>
                <a:cs typeface="Arial" pitchFamily="34" charset="0"/>
              </a:rPr>
              <a:t> или набирается </a:t>
            </a:r>
            <a:r>
              <a:rPr lang="en-US" sz="1500" dirty="0" smtClean="0">
                <a:solidFill>
                  <a:schemeClr val="bg1"/>
                </a:solidFill>
                <a:latin typeface="Book Antiqua" panose="02040602050305030304" pitchFamily="18" charset="0"/>
                <a:cs typeface="Arial" pitchFamily="34" charset="0"/>
              </a:rPr>
              <a:t>PIN-</a:t>
            </a:r>
            <a:r>
              <a:rPr lang="ru-RU" sz="1500" dirty="0" smtClean="0">
                <a:solidFill>
                  <a:schemeClr val="bg1"/>
                </a:solidFill>
                <a:latin typeface="Book Antiqua" panose="02040602050305030304" pitchFamily="18" charset="0"/>
                <a:cs typeface="Arial" pitchFamily="34" charset="0"/>
              </a:rPr>
              <a:t>код.</a:t>
            </a:r>
          </a:p>
          <a:p>
            <a:pPr algn="l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ru-RU" sz="1500" dirty="0" smtClean="0">
                <a:solidFill>
                  <a:schemeClr val="bg1"/>
                </a:solidFill>
                <a:latin typeface="Book Antiqua" panose="02040602050305030304" pitchFamily="18" charset="0"/>
                <a:cs typeface="Arial" pitchFamily="34" charset="0"/>
              </a:rPr>
              <a:t> Система открывает дверцу, обозначает  разблокированные, свободные слот/слоты, подсвечивая их светодиодами зеленого цвета. </a:t>
            </a:r>
          </a:p>
          <a:p>
            <a:pPr algn="l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ru-RU" sz="1500" dirty="0" smtClean="0">
                <a:solidFill>
                  <a:schemeClr val="bg1"/>
                </a:solidFill>
                <a:latin typeface="Book Antiqua" panose="02040602050305030304" pitchFamily="18" charset="0"/>
                <a:cs typeface="Arial" pitchFamily="34" charset="0"/>
              </a:rPr>
              <a:t> После авторизации возможно извлечь ключ/ключи и закрыть дверцу ключницы. </a:t>
            </a:r>
          </a:p>
          <a:p>
            <a:pPr algn="l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ru-RU" sz="1500" dirty="0" smtClean="0">
                <a:solidFill>
                  <a:schemeClr val="bg1"/>
                </a:solidFill>
                <a:latin typeface="Book Antiqua" panose="02040602050305030304" pitchFamily="18" charset="0"/>
                <a:cs typeface="Arial" pitchFamily="34" charset="0"/>
              </a:rPr>
              <a:t> Далее система блокирует слоты и дверцу </a:t>
            </a:r>
            <a:r>
              <a:rPr lang="en-US" sz="1500" dirty="0" smtClean="0">
                <a:solidFill>
                  <a:schemeClr val="bg1"/>
                </a:solidFill>
                <a:latin typeface="Book Antiqua" panose="02040602050305030304" pitchFamily="18" charset="0"/>
                <a:cs typeface="Arial" pitchFamily="34" charset="0"/>
              </a:rPr>
              <a:t>KMS</a:t>
            </a:r>
            <a:r>
              <a:rPr lang="ru-RU" sz="1500" dirty="0" smtClean="0">
                <a:solidFill>
                  <a:schemeClr val="bg1"/>
                </a:solidFill>
                <a:latin typeface="Book Antiqua" panose="02040602050305030304" pitchFamily="18" charset="0"/>
                <a:cs typeface="Arial" pitchFamily="34" charset="0"/>
              </a:rPr>
              <a:t>.</a:t>
            </a:r>
          </a:p>
          <a:p>
            <a:pPr lvl="0" algn="r">
              <a:spcBef>
                <a:spcPct val="20000"/>
              </a:spcBef>
              <a:defRPr/>
            </a:pPr>
            <a:endParaRPr lang="ru-RU" sz="1200" dirty="0" smtClean="0">
              <a:solidFill>
                <a:schemeClr val="bg1"/>
              </a:solidFill>
              <a:latin typeface="Book Antiqua" panose="02040602050305030304" pitchFamily="18" charset="0"/>
              <a:cs typeface="Arial" pitchFamily="34" charset="0"/>
            </a:endParaRPr>
          </a:p>
          <a:p>
            <a:pPr marL="342900" marR="0" lvl="0" indent="-34290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sv-SE" sz="320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wheel spokes="3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32041" y="1052736"/>
            <a:ext cx="4464496" cy="4896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hape 226"/>
          <p:cNvSpPr/>
          <p:nvPr/>
        </p:nvSpPr>
        <p:spPr>
          <a:xfrm>
            <a:off x="0" y="548680"/>
            <a:ext cx="5652119" cy="6309320"/>
          </a:xfrm>
          <a:prstGeom prst="rect">
            <a:avLst/>
          </a:prstGeom>
          <a:solidFill>
            <a:srgbClr val="254061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</a:defRPr>
            </a:pPr>
            <a:endParaRPr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691680" y="0"/>
            <a:ext cx="7704856" cy="10527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0" y="5949280"/>
            <a:ext cx="9396536" cy="10081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8" name="Рисунок 7" descr="ООО  Промет_сейфобщ_верх1_р"/>
          <p:cNvPicPr/>
          <p:nvPr/>
        </p:nvPicPr>
        <p:blipFill>
          <a:blip r:embed="rId3" cstate="print"/>
          <a:srcRect l="80679"/>
          <a:stretch>
            <a:fillRect/>
          </a:stretch>
        </p:blipFill>
        <p:spPr bwMode="auto">
          <a:xfrm>
            <a:off x="7668344" y="6165304"/>
            <a:ext cx="1129266" cy="4784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Platshållare för text 12"/>
          <p:cNvSpPr txBox="1">
            <a:spLocks/>
          </p:cNvSpPr>
          <p:nvPr/>
        </p:nvSpPr>
        <p:spPr>
          <a:xfrm>
            <a:off x="1835696" y="548680"/>
            <a:ext cx="5652120" cy="504056"/>
          </a:xfrm>
          <a:prstGeom prst="rect">
            <a:avLst/>
          </a:prstGeom>
        </p:spPr>
        <p:txBody>
          <a:bodyPr/>
          <a:lstStyle/>
          <a:p>
            <a:pPr lvl="0">
              <a:spcBef>
                <a:spcPct val="20000"/>
              </a:spcBef>
              <a:defRPr/>
            </a:pPr>
            <a:r>
              <a:rPr lang="ru-RU" sz="2000" b="1" dirty="0" smtClean="0">
                <a:solidFill>
                  <a:schemeClr val="bg1">
                    <a:lumMod val="50000"/>
                  </a:schemeClr>
                </a:solidFill>
                <a:latin typeface="Book Antiqua" panose="02040602050305030304" pitchFamily="18" charset="0"/>
                <a:cs typeface="Arial" pitchFamily="34" charset="0"/>
              </a:rPr>
              <a:t>Работа с </a:t>
            </a:r>
            <a:r>
              <a:rPr lang="en-US" sz="2000" b="1" dirty="0" smtClean="0">
                <a:solidFill>
                  <a:schemeClr val="bg1">
                    <a:lumMod val="50000"/>
                  </a:schemeClr>
                </a:solidFill>
                <a:latin typeface="Book Antiqua" panose="02040602050305030304" pitchFamily="18" charset="0"/>
                <a:cs typeface="Arial" pitchFamily="34" charset="0"/>
              </a:rPr>
              <a:t>KMS</a:t>
            </a:r>
            <a:r>
              <a:rPr lang="ru-RU" sz="2000" b="1" dirty="0" smtClean="0">
                <a:solidFill>
                  <a:schemeClr val="bg1">
                    <a:lumMod val="50000"/>
                  </a:schemeClr>
                </a:solidFill>
                <a:latin typeface="Book Antiqua" panose="02040602050305030304" pitchFamily="18" charset="0"/>
                <a:cs typeface="Arial" pitchFamily="34" charset="0"/>
              </a:rPr>
              <a:t> </a:t>
            </a:r>
          </a:p>
          <a:p>
            <a:pPr>
              <a:spcBef>
                <a:spcPct val="20000"/>
              </a:spcBef>
              <a:defRPr/>
            </a:pPr>
            <a:r>
              <a:rPr lang="ru-RU" sz="1200" b="1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marR="0" lvl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ru-RU" sz="1200" b="1" i="0" u="none" strike="noStrike" kern="1200" cap="none" spc="0" normalizeH="0" baseline="0" noProof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ru-RU" sz="1200" b="1" i="0" u="none" strike="noStrike" kern="1200" cap="none" spc="0" normalizeH="0" baseline="0" noProof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sv-SE" sz="1200" b="0" i="0" u="none" strike="noStrike" kern="1200" cap="none" spc="0" normalizeH="0" baseline="0" noProof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sv-SE" sz="12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Platshållare för text 12"/>
          <p:cNvSpPr txBox="1">
            <a:spLocks/>
          </p:cNvSpPr>
          <p:nvPr/>
        </p:nvSpPr>
        <p:spPr>
          <a:xfrm>
            <a:off x="179512" y="1268760"/>
            <a:ext cx="5472608" cy="4608512"/>
          </a:xfrm>
          <a:prstGeom prst="rect">
            <a:avLst/>
          </a:prstGeom>
        </p:spPr>
        <p:txBody>
          <a:bodyPr/>
          <a:lstStyle/>
          <a:p>
            <a:pPr lvl="0" algn="l">
              <a:spcBef>
                <a:spcPct val="20000"/>
              </a:spcBef>
              <a:defRPr/>
            </a:pPr>
            <a:r>
              <a:rPr lang="ru-RU" sz="1500" b="1" dirty="0" smtClean="0">
                <a:solidFill>
                  <a:schemeClr val="bg1"/>
                </a:solidFill>
                <a:latin typeface="Book Antiqua" panose="02040602050305030304" pitchFamily="18" charset="0"/>
                <a:cs typeface="Arial" pitchFamily="34" charset="0"/>
              </a:rPr>
              <a:t>ШАГ № </a:t>
            </a:r>
            <a:r>
              <a:rPr lang="ru-RU" sz="1500" b="1" dirty="0">
                <a:solidFill>
                  <a:schemeClr val="bg1"/>
                </a:solidFill>
                <a:latin typeface="Book Antiqua" panose="02040602050305030304" pitchFamily="18" charset="0"/>
                <a:cs typeface="Arial" pitchFamily="34" charset="0"/>
              </a:rPr>
              <a:t>3</a:t>
            </a:r>
            <a:endParaRPr lang="ru-RU" sz="1500" b="1" dirty="0" smtClean="0">
              <a:solidFill>
                <a:schemeClr val="bg1"/>
              </a:solidFill>
              <a:latin typeface="Book Antiqua" panose="02040602050305030304" pitchFamily="18" charset="0"/>
              <a:cs typeface="Arial" pitchFamily="34" charset="0"/>
            </a:endParaRPr>
          </a:p>
          <a:p>
            <a:pPr lvl="0" algn="l">
              <a:spcBef>
                <a:spcPct val="20000"/>
              </a:spcBef>
              <a:defRPr/>
            </a:pPr>
            <a:endParaRPr lang="ru-RU" sz="1500" b="1" dirty="0" smtClean="0">
              <a:solidFill>
                <a:schemeClr val="bg1"/>
              </a:solidFill>
              <a:latin typeface="Book Antiqua" panose="02040602050305030304" pitchFamily="18" charset="0"/>
              <a:cs typeface="Arial" pitchFamily="34" charset="0"/>
            </a:endParaRPr>
          </a:p>
          <a:p>
            <a:pPr lvl="0" algn="l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ru-RU" sz="1500" dirty="0" smtClean="0">
                <a:solidFill>
                  <a:schemeClr val="bg1"/>
                </a:solidFill>
                <a:latin typeface="Book Antiqua" panose="02040602050305030304" pitchFamily="18" charset="0"/>
                <a:cs typeface="Arial" pitchFamily="34" charset="0"/>
              </a:rPr>
              <a:t> Вернуть ключ в модуль </a:t>
            </a:r>
            <a:r>
              <a:rPr lang="en-US" sz="1500" dirty="0" smtClean="0">
                <a:solidFill>
                  <a:schemeClr val="bg1"/>
                </a:solidFill>
                <a:latin typeface="Book Antiqua" panose="02040602050305030304" pitchFamily="18" charset="0"/>
                <a:cs typeface="Arial" pitchFamily="34" charset="0"/>
              </a:rPr>
              <a:t>KMS</a:t>
            </a:r>
            <a:endParaRPr lang="ru-RU" sz="1500" dirty="0" smtClean="0">
              <a:solidFill>
                <a:schemeClr val="bg1"/>
              </a:solidFill>
              <a:latin typeface="Book Antiqua" panose="02040602050305030304" pitchFamily="18" charset="0"/>
              <a:cs typeface="Arial" pitchFamily="34" charset="0"/>
            </a:endParaRPr>
          </a:p>
          <a:p>
            <a:pPr algn="l">
              <a:spcBef>
                <a:spcPct val="20000"/>
              </a:spcBef>
              <a:defRPr/>
            </a:pPr>
            <a:r>
              <a:rPr lang="ru-RU" sz="1500" dirty="0" smtClean="0">
                <a:solidFill>
                  <a:schemeClr val="bg1"/>
                </a:solidFill>
                <a:latin typeface="Book Antiqua" panose="02040602050305030304" pitchFamily="18" charset="0"/>
                <a:cs typeface="Arial" pitchFamily="34" charset="0"/>
              </a:rPr>
              <a:t>Пользователь авторизуется и получает доступ к ключнице.</a:t>
            </a:r>
          </a:p>
          <a:p>
            <a:pPr algn="l">
              <a:spcBef>
                <a:spcPct val="20000"/>
              </a:spcBef>
              <a:defRPr/>
            </a:pPr>
            <a:endParaRPr lang="ru-RU" sz="1500" dirty="0" smtClean="0">
              <a:solidFill>
                <a:schemeClr val="bg1"/>
              </a:solidFill>
              <a:latin typeface="Book Antiqua" panose="02040602050305030304" pitchFamily="18" charset="0"/>
              <a:cs typeface="Arial" pitchFamily="34" charset="0"/>
            </a:endParaRPr>
          </a:p>
          <a:p>
            <a:pPr algn="l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ru-RU" sz="1500" dirty="0" smtClean="0">
                <a:solidFill>
                  <a:schemeClr val="bg1"/>
                </a:solidFill>
                <a:latin typeface="Book Antiqua" panose="02040602050305030304" pitchFamily="18" charset="0"/>
                <a:cs typeface="Arial" pitchFamily="34" charset="0"/>
              </a:rPr>
              <a:t> Терминал после авторизации открывает дверцу </a:t>
            </a:r>
            <a:r>
              <a:rPr lang="en-US" sz="1500" dirty="0" smtClean="0">
                <a:solidFill>
                  <a:schemeClr val="bg1"/>
                </a:solidFill>
                <a:latin typeface="Book Antiqua" panose="02040602050305030304" pitchFamily="18" charset="0"/>
                <a:cs typeface="Arial" pitchFamily="34" charset="0"/>
              </a:rPr>
              <a:t>KMS</a:t>
            </a:r>
            <a:r>
              <a:rPr lang="ru-RU" sz="1500" dirty="0" smtClean="0">
                <a:solidFill>
                  <a:schemeClr val="bg1"/>
                </a:solidFill>
                <a:latin typeface="Book Antiqua" panose="02040602050305030304" pitchFamily="18" charset="0"/>
                <a:cs typeface="Arial" pitchFamily="34" charset="0"/>
              </a:rPr>
              <a:t> и подсвечивает свободные слоты.</a:t>
            </a:r>
          </a:p>
          <a:p>
            <a:pPr algn="l">
              <a:spcBef>
                <a:spcPct val="20000"/>
              </a:spcBef>
              <a:defRPr/>
            </a:pPr>
            <a:endParaRPr lang="ru-RU" sz="1500" dirty="0" smtClean="0">
              <a:solidFill>
                <a:schemeClr val="bg1"/>
              </a:solidFill>
              <a:latin typeface="Book Antiqua" panose="02040602050305030304" pitchFamily="18" charset="0"/>
              <a:cs typeface="Arial" pitchFamily="34" charset="0"/>
            </a:endParaRPr>
          </a:p>
          <a:p>
            <a:pPr lvl="0" algn="l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ru-RU" sz="1500" dirty="0" smtClean="0">
                <a:solidFill>
                  <a:schemeClr val="bg1"/>
                </a:solidFill>
                <a:latin typeface="Book Antiqua" panose="02040602050305030304" pitchFamily="18" charset="0"/>
                <a:cs typeface="Arial" pitchFamily="34" charset="0"/>
              </a:rPr>
              <a:t> Пользователь возвращает брелок с ключом в свободный слот. </a:t>
            </a:r>
            <a:r>
              <a:rPr lang="en-US" sz="1500" dirty="0" smtClean="0">
                <a:solidFill>
                  <a:schemeClr val="bg1"/>
                </a:solidFill>
                <a:latin typeface="Book Antiqua" panose="02040602050305030304" pitchFamily="18" charset="0"/>
                <a:cs typeface="Arial" pitchFamily="34" charset="0"/>
              </a:rPr>
              <a:t>RFID-</a:t>
            </a:r>
            <a:r>
              <a:rPr lang="ru-RU" sz="1500" dirty="0" smtClean="0">
                <a:solidFill>
                  <a:schemeClr val="bg1"/>
                </a:solidFill>
                <a:latin typeface="Book Antiqua" panose="02040602050305030304" pitchFamily="18" charset="0"/>
                <a:cs typeface="Arial" pitchFamily="34" charset="0"/>
              </a:rPr>
              <a:t>слот надежно фиксирует брелок внутри.</a:t>
            </a:r>
          </a:p>
          <a:p>
            <a:pPr lvl="0" algn="l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ru-RU" sz="1500" dirty="0" smtClean="0">
              <a:solidFill>
                <a:schemeClr val="bg1"/>
              </a:solidFill>
              <a:latin typeface="Book Antiqua" panose="02040602050305030304" pitchFamily="18" charset="0"/>
              <a:cs typeface="Arial" pitchFamily="34" charset="0"/>
            </a:endParaRPr>
          </a:p>
          <a:p>
            <a:pPr lvl="0" algn="l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ru-RU" sz="1500" dirty="0">
                <a:solidFill>
                  <a:schemeClr val="bg1"/>
                </a:solidFill>
                <a:latin typeface="Book Antiqua" panose="02040602050305030304" pitchFamily="18" charset="0"/>
                <a:cs typeface="Arial" pitchFamily="34" charset="0"/>
              </a:rPr>
              <a:t> </a:t>
            </a:r>
            <a:r>
              <a:rPr lang="ru-RU" sz="1500" dirty="0" smtClean="0">
                <a:solidFill>
                  <a:schemeClr val="bg1"/>
                </a:solidFill>
                <a:latin typeface="Book Antiqua" panose="02040602050305030304" pitchFamily="18" charset="0"/>
                <a:cs typeface="Arial" pitchFamily="34" charset="0"/>
              </a:rPr>
              <a:t>После возврата ключа и закрытия дверцы, ключница блокирует выдачу ключей до следующей авторизации.</a:t>
            </a:r>
          </a:p>
          <a:p>
            <a:pPr lvl="0" algn="r">
              <a:spcBef>
                <a:spcPct val="20000"/>
              </a:spcBef>
              <a:defRPr/>
            </a:pPr>
            <a:endParaRPr lang="ru-RU" sz="1200" dirty="0" smtClean="0">
              <a:solidFill>
                <a:schemeClr val="bg1"/>
              </a:solidFill>
              <a:latin typeface="Book Antiqua" panose="02040602050305030304" pitchFamily="18" charset="0"/>
              <a:cs typeface="Arial" pitchFamily="34" charset="0"/>
            </a:endParaRPr>
          </a:p>
          <a:p>
            <a:pPr marL="342900" marR="0" lvl="0" indent="-34290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sv-SE" sz="320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wheel spokes="3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1196752"/>
            <a:ext cx="4211960" cy="4752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Прямоугольник 11"/>
          <p:cNvSpPr/>
          <p:nvPr/>
        </p:nvSpPr>
        <p:spPr>
          <a:xfrm>
            <a:off x="3563888" y="620688"/>
            <a:ext cx="5580112" cy="5544616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0" y="0"/>
            <a:ext cx="7524328" cy="119675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0" y="5949280"/>
            <a:ext cx="9144000" cy="10081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11" name="Рисунок 10" descr="ООО  Промет_сейфобщ_верх1_р"/>
          <p:cNvPicPr/>
          <p:nvPr/>
        </p:nvPicPr>
        <p:blipFill>
          <a:blip r:embed="rId3" cstate="print"/>
          <a:srcRect l="80679"/>
          <a:stretch>
            <a:fillRect/>
          </a:stretch>
        </p:blipFill>
        <p:spPr bwMode="auto">
          <a:xfrm>
            <a:off x="7668344" y="6165304"/>
            <a:ext cx="1129266" cy="4784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Platshållare för text 12"/>
          <p:cNvSpPr txBox="1">
            <a:spLocks/>
          </p:cNvSpPr>
          <p:nvPr/>
        </p:nvSpPr>
        <p:spPr>
          <a:xfrm>
            <a:off x="3707904" y="1268760"/>
            <a:ext cx="5436096" cy="4752528"/>
          </a:xfrm>
          <a:prstGeom prst="rect">
            <a:avLst/>
          </a:prstGeom>
        </p:spPr>
        <p:txBody>
          <a:bodyPr/>
          <a:lstStyle/>
          <a:p>
            <a:pPr lvl="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ru-RU" sz="1500" dirty="0" smtClean="0">
                <a:solidFill>
                  <a:schemeClr val="bg1"/>
                </a:solidFill>
                <a:latin typeface="Book Antiqua" panose="02040602050305030304" pitchFamily="18" charset="0"/>
                <a:cs typeface="Arial" pitchFamily="34" charset="0"/>
              </a:rPr>
              <a:t> Управление KMS происходит напрямую через терминал</a:t>
            </a:r>
            <a:r>
              <a:rPr lang="en-US" sz="1500" dirty="0" smtClean="0">
                <a:solidFill>
                  <a:schemeClr val="bg1"/>
                </a:solidFill>
                <a:latin typeface="Book Antiqua" panose="02040602050305030304" pitchFamily="18" charset="0"/>
                <a:cs typeface="Arial" pitchFamily="34" charset="0"/>
              </a:rPr>
              <a:t>;</a:t>
            </a:r>
            <a:endParaRPr lang="ru-RU" sz="1500" dirty="0" smtClean="0">
              <a:solidFill>
                <a:schemeClr val="bg1"/>
              </a:solidFill>
              <a:cs typeface="Arial" pitchFamily="34" charset="0"/>
            </a:endParaRPr>
          </a:p>
          <a:p>
            <a:pPr lvl="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ru-RU" sz="1500" dirty="0" smtClean="0">
                <a:solidFill>
                  <a:schemeClr val="bg1"/>
                </a:solidFill>
                <a:latin typeface="Book Antiqua" panose="02040602050305030304" pitchFamily="18" charset="0"/>
                <a:cs typeface="Arial" pitchFamily="34" charset="0"/>
              </a:rPr>
              <a:t> Терминал, при интеграции в СКУД, способен работать с другими исполнительными устройствами, включая электронные замки и турникеты;</a:t>
            </a:r>
          </a:p>
          <a:p>
            <a:pPr lvl="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ru-RU" sz="1500" dirty="0" smtClean="0">
                <a:solidFill>
                  <a:schemeClr val="bg1"/>
                </a:solidFill>
                <a:latin typeface="Book Antiqua" panose="02040602050305030304" pitchFamily="18" charset="0"/>
                <a:cs typeface="Arial" pitchFamily="34" charset="0"/>
              </a:rPr>
              <a:t> </a:t>
            </a:r>
            <a:r>
              <a:rPr lang="en-US" sz="1500" dirty="0" smtClean="0">
                <a:solidFill>
                  <a:schemeClr val="bg1"/>
                </a:solidFill>
                <a:latin typeface="Book Antiqua" panose="02040602050305030304" pitchFamily="18" charset="0"/>
                <a:cs typeface="Arial" pitchFamily="34" charset="0"/>
              </a:rPr>
              <a:t>KMS</a:t>
            </a:r>
            <a:r>
              <a:rPr lang="ru-RU" sz="1500" dirty="0" smtClean="0">
                <a:solidFill>
                  <a:schemeClr val="bg1"/>
                </a:solidFill>
                <a:latin typeface="Book Antiqua" panose="02040602050305030304" pitchFamily="18" charset="0"/>
                <a:cs typeface="Arial" pitchFamily="34" charset="0"/>
              </a:rPr>
              <a:t> и терминал могут работать в автономном режиме и с подключением через </a:t>
            </a:r>
            <a:r>
              <a:rPr lang="en-US" sz="1500" dirty="0" smtClean="0">
                <a:solidFill>
                  <a:schemeClr val="bg1"/>
                </a:solidFill>
                <a:latin typeface="Book Antiqua" panose="02040602050305030304" pitchFamily="18" charset="0"/>
                <a:cs typeface="Arial" pitchFamily="34" charset="0"/>
              </a:rPr>
              <a:t>Ethernet</a:t>
            </a:r>
            <a:r>
              <a:rPr lang="ru-RU" sz="1500" dirty="0" smtClean="0">
                <a:solidFill>
                  <a:schemeClr val="bg1"/>
                </a:solidFill>
                <a:latin typeface="Book Antiqua" panose="02040602050305030304" pitchFamily="18" charset="0"/>
                <a:cs typeface="Arial" pitchFamily="34" charset="0"/>
              </a:rPr>
              <a:t> к серверу. Управление терминалом возможно через компьютерную программу </a:t>
            </a:r>
            <a:r>
              <a:rPr lang="en-US" sz="1500" dirty="0" smtClean="0">
                <a:solidFill>
                  <a:schemeClr val="bg1"/>
                </a:solidFill>
                <a:latin typeface="Book Antiqua" panose="02040602050305030304" pitchFamily="18" charset="0"/>
                <a:cs typeface="Arial" pitchFamily="34" charset="0"/>
              </a:rPr>
              <a:t>UNIS;</a:t>
            </a:r>
            <a:endParaRPr lang="ru-RU" sz="1500" dirty="0" smtClean="0">
              <a:solidFill>
                <a:schemeClr val="bg1"/>
              </a:solidFill>
              <a:latin typeface="Book Antiqua" panose="02040602050305030304" pitchFamily="18" charset="0"/>
              <a:cs typeface="Arial" pitchFamily="34" charset="0"/>
            </a:endParaRPr>
          </a:p>
          <a:p>
            <a:pPr lvl="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ru-RU" sz="1500" dirty="0" smtClean="0">
                <a:solidFill>
                  <a:schemeClr val="bg1"/>
                </a:solidFill>
                <a:latin typeface="Book Antiqua" panose="02040602050305030304" pitchFamily="18" charset="0"/>
                <a:cs typeface="Arial" pitchFamily="34" charset="0"/>
              </a:rPr>
              <a:t> К системе возможно подключение дополнительных ключниц</a:t>
            </a:r>
            <a:r>
              <a:rPr lang="en-US" sz="1500" dirty="0" smtClean="0">
                <a:solidFill>
                  <a:schemeClr val="bg1"/>
                </a:solidFill>
                <a:latin typeface="Book Antiqua" panose="02040602050305030304" pitchFamily="18" charset="0"/>
                <a:cs typeface="Arial" pitchFamily="34" charset="0"/>
              </a:rPr>
              <a:t>;</a:t>
            </a:r>
            <a:endParaRPr lang="ru-RU" sz="1500" dirty="0" smtClean="0">
              <a:solidFill>
                <a:schemeClr val="bg1"/>
              </a:solidFill>
              <a:latin typeface="Book Antiqua" panose="02040602050305030304" pitchFamily="18" charset="0"/>
              <a:cs typeface="Arial" pitchFamily="34" charset="0"/>
            </a:endParaRPr>
          </a:p>
          <a:p>
            <a:pPr lvl="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ru-RU" sz="1500" dirty="0" smtClean="0">
                <a:solidFill>
                  <a:schemeClr val="bg1"/>
                </a:solidFill>
                <a:latin typeface="Book Antiqua" panose="02040602050305030304" pitchFamily="18" charset="0"/>
                <a:cs typeface="Arial" pitchFamily="34" charset="0"/>
              </a:rPr>
              <a:t> Гибкая настройка доступа к ключам. Возможность дать доступ пользователю к нескольким ключам</a:t>
            </a:r>
            <a:r>
              <a:rPr lang="en-US" sz="1500" dirty="0" smtClean="0">
                <a:solidFill>
                  <a:schemeClr val="bg1"/>
                </a:solidFill>
                <a:latin typeface="Book Antiqua" panose="02040602050305030304" pitchFamily="18" charset="0"/>
                <a:cs typeface="Arial" pitchFamily="34" charset="0"/>
              </a:rPr>
              <a:t>;</a:t>
            </a:r>
            <a:r>
              <a:rPr lang="ru-RU" sz="1500" dirty="0" smtClean="0">
                <a:solidFill>
                  <a:schemeClr val="bg1"/>
                </a:solidFill>
                <a:latin typeface="Book Antiqua" panose="02040602050305030304" pitchFamily="18" charset="0"/>
                <a:cs typeface="Arial" pitchFamily="34" charset="0"/>
              </a:rPr>
              <a:t> доступ нескольких пользователей к одному ключу.</a:t>
            </a:r>
          </a:p>
        </p:txBody>
      </p:sp>
      <p:sp>
        <p:nvSpPr>
          <p:cNvPr id="28" name="Platshållare för text 12"/>
          <p:cNvSpPr txBox="1">
            <a:spLocks/>
          </p:cNvSpPr>
          <p:nvPr/>
        </p:nvSpPr>
        <p:spPr>
          <a:xfrm>
            <a:off x="1835696" y="620688"/>
            <a:ext cx="5652120" cy="504056"/>
          </a:xfrm>
          <a:prstGeom prst="rect">
            <a:avLst/>
          </a:prstGeom>
        </p:spPr>
        <p:txBody>
          <a:bodyPr/>
          <a:lstStyle/>
          <a:p>
            <a:pPr lvl="0" algn="r">
              <a:spcBef>
                <a:spcPct val="20000"/>
              </a:spcBef>
              <a:defRPr/>
            </a:pPr>
            <a:r>
              <a:rPr lang="ru-RU" sz="2000" b="1" dirty="0" smtClean="0">
                <a:solidFill>
                  <a:schemeClr val="bg1">
                    <a:lumMod val="50000"/>
                  </a:schemeClr>
                </a:solidFill>
                <a:latin typeface="Book Antiqua" panose="02040602050305030304" pitchFamily="18" charset="0"/>
                <a:cs typeface="Arial" pitchFamily="34" charset="0"/>
              </a:rPr>
              <a:t>Управление и Техническое описание </a:t>
            </a:r>
            <a:r>
              <a:rPr lang="en-US" sz="2000" b="1" dirty="0" smtClean="0">
                <a:solidFill>
                  <a:schemeClr val="bg1">
                    <a:lumMod val="50000"/>
                  </a:schemeClr>
                </a:solidFill>
                <a:latin typeface="Book Antiqua" panose="02040602050305030304" pitchFamily="18" charset="0"/>
                <a:cs typeface="Arial" pitchFamily="34" charset="0"/>
              </a:rPr>
              <a:t>KMS</a:t>
            </a:r>
            <a:endParaRPr lang="ru-RU" sz="2000" b="1" dirty="0" smtClean="0">
              <a:solidFill>
                <a:schemeClr val="bg1">
                  <a:lumMod val="50000"/>
                </a:schemeClr>
              </a:solidFill>
              <a:latin typeface="Book Antiqua" panose="02040602050305030304" pitchFamily="18" charset="0"/>
              <a:cs typeface="Arial" pitchFamily="34" charset="0"/>
            </a:endParaRPr>
          </a:p>
        </p:txBody>
      </p:sp>
    </p:spTree>
  </p:cSld>
  <p:clrMapOvr>
    <a:masterClrMapping/>
  </p:clrMapOvr>
  <p:transition spd="med">
    <p:wheel spokes="3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Рисунок 18" descr="Снимок666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176439"/>
            <a:ext cx="3635896" cy="4844849"/>
          </a:xfrm>
          <a:prstGeom prst="rect">
            <a:avLst/>
          </a:prstGeom>
        </p:spPr>
      </p:pic>
      <p:sp>
        <p:nvSpPr>
          <p:cNvPr id="12" name="Прямоугольник 11"/>
          <p:cNvSpPr/>
          <p:nvPr/>
        </p:nvSpPr>
        <p:spPr>
          <a:xfrm>
            <a:off x="3563888" y="620688"/>
            <a:ext cx="5580112" cy="5544616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0" y="0"/>
            <a:ext cx="7524328" cy="119675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-180528" y="5949280"/>
            <a:ext cx="9324528" cy="10081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1" name="Рисунок 10" descr="ООО  Промет_сейфобщ_верх1_р"/>
          <p:cNvPicPr/>
          <p:nvPr/>
        </p:nvPicPr>
        <p:blipFill>
          <a:blip r:embed="rId3" cstate="print"/>
          <a:srcRect l="80679"/>
          <a:stretch>
            <a:fillRect/>
          </a:stretch>
        </p:blipFill>
        <p:spPr bwMode="auto">
          <a:xfrm>
            <a:off x="7668344" y="6165304"/>
            <a:ext cx="1129266" cy="4784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Platshållare för text 12"/>
          <p:cNvSpPr txBox="1">
            <a:spLocks/>
          </p:cNvSpPr>
          <p:nvPr/>
        </p:nvSpPr>
        <p:spPr>
          <a:xfrm>
            <a:off x="3995936" y="980728"/>
            <a:ext cx="4968552" cy="4896544"/>
          </a:xfrm>
          <a:prstGeom prst="rect">
            <a:avLst/>
          </a:prstGeom>
        </p:spPr>
        <p:txBody>
          <a:bodyPr/>
          <a:lstStyle/>
          <a:p>
            <a:pPr lvl="0">
              <a:spcBef>
                <a:spcPct val="20000"/>
              </a:spcBef>
              <a:defRPr/>
            </a:pPr>
            <a:endParaRPr lang="ru-RU" sz="1600" dirty="0" smtClean="0">
              <a:solidFill>
                <a:schemeClr val="bg1"/>
              </a:solidFill>
              <a:cs typeface="Arial" pitchFamily="34" charset="0"/>
            </a:endParaRPr>
          </a:p>
          <a:p>
            <a:pPr lvl="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1500" dirty="0" smtClean="0">
                <a:solidFill>
                  <a:schemeClr val="bg1"/>
                </a:solidFill>
                <a:latin typeface="Book Antiqua" pitchFamily="18" charset="0"/>
                <a:cs typeface="Arial" pitchFamily="34" charset="0"/>
              </a:rPr>
              <a:t> </a:t>
            </a:r>
            <a:r>
              <a:rPr lang="ru-RU" sz="1500" dirty="0" smtClean="0">
                <a:solidFill>
                  <a:schemeClr val="bg1"/>
                </a:solidFill>
                <a:latin typeface="Book Antiqua" pitchFamily="18" charset="0"/>
                <a:cs typeface="Arial" pitchFamily="34" charset="0"/>
              </a:rPr>
              <a:t>Слоты оснащены системой светодиодной индикации;</a:t>
            </a:r>
          </a:p>
          <a:p>
            <a:pPr lvl="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ru-RU" sz="1500" dirty="0" smtClean="0">
                <a:solidFill>
                  <a:schemeClr val="bg1"/>
                </a:solidFill>
                <a:latin typeface="Book Antiqua" pitchFamily="18" charset="0"/>
                <a:cs typeface="Arial" pitchFamily="34" charset="0"/>
              </a:rPr>
              <a:t> Брелоки с ключами при отсутствии электропитания остаются зафиксированными в слотах;</a:t>
            </a:r>
          </a:p>
          <a:p>
            <a:pPr lvl="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ru-RU" sz="1500" dirty="0" smtClean="0">
                <a:solidFill>
                  <a:schemeClr val="bg1"/>
                </a:solidFill>
                <a:latin typeface="Book Antiqua" pitchFamily="18" charset="0"/>
                <a:cs typeface="Arial" pitchFamily="34" charset="0"/>
              </a:rPr>
              <a:t> Варианты монтажа ключницы: крепление к вертикальной поверхности, крепление к полу на вертикальных опорах;</a:t>
            </a:r>
          </a:p>
          <a:p>
            <a:pPr lvl="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ru-RU" sz="1500" dirty="0" smtClean="0">
                <a:solidFill>
                  <a:schemeClr val="bg1"/>
                </a:solidFill>
                <a:latin typeface="Book Antiqua" pitchFamily="18" charset="0"/>
                <a:cs typeface="Arial" pitchFamily="34" charset="0"/>
              </a:rPr>
              <a:t> Брелоки возвращаются в любой свободный слот – отсутствует привязка к определенному слоту</a:t>
            </a:r>
            <a:r>
              <a:rPr lang="en-US" sz="1500" dirty="0" smtClean="0">
                <a:solidFill>
                  <a:schemeClr val="bg1"/>
                </a:solidFill>
                <a:latin typeface="Book Antiqua" pitchFamily="18" charset="0"/>
                <a:cs typeface="Arial" pitchFamily="34" charset="0"/>
              </a:rPr>
              <a:t>;</a:t>
            </a:r>
            <a:endParaRPr kumimoji="0" lang="ru-RU" sz="150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Book Antiqua" pitchFamily="18" charset="0"/>
              <a:ea typeface="+mn-ea"/>
              <a:cs typeface="Arial" pitchFamily="34" charset="0"/>
            </a:endParaRPr>
          </a:p>
          <a:p>
            <a:pPr lvl="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ru-RU" sz="1500" dirty="0" smtClean="0">
                <a:solidFill>
                  <a:schemeClr val="bg1"/>
                </a:solidFill>
                <a:latin typeface="Book Antiqua" pitchFamily="18" charset="0"/>
                <a:cs typeface="Arial" pitchFamily="34" charset="0"/>
              </a:rPr>
              <a:t> При отсоединении от сервера ключница работает в штатном режиме</a:t>
            </a:r>
            <a:r>
              <a:rPr lang="en-US" sz="1500" dirty="0" smtClean="0">
                <a:solidFill>
                  <a:schemeClr val="bg1"/>
                </a:solidFill>
                <a:latin typeface="Book Antiqua" pitchFamily="18" charset="0"/>
                <a:cs typeface="Arial" pitchFamily="34" charset="0"/>
              </a:rPr>
              <a:t>;</a:t>
            </a:r>
            <a:endParaRPr lang="ru-RU" sz="1500" dirty="0" smtClean="0">
              <a:solidFill>
                <a:schemeClr val="bg1"/>
              </a:solidFill>
              <a:latin typeface="Book Antiqua" pitchFamily="18" charset="0"/>
              <a:cs typeface="Arial" pitchFamily="34" charset="0"/>
            </a:endParaRPr>
          </a:p>
          <a:p>
            <a:pPr lvl="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ru-RU" sz="1500" dirty="0" smtClean="0">
                <a:solidFill>
                  <a:schemeClr val="bg1"/>
                </a:solidFill>
                <a:latin typeface="Book Antiqua" pitchFamily="18" charset="0"/>
                <a:cs typeface="Arial" pitchFamily="34" charset="0"/>
              </a:rPr>
              <a:t> Интеграция в СКУД осуществляется самостоятельно пользователем, при поддержке технических специалистов ПРОМЕТ.</a:t>
            </a:r>
          </a:p>
          <a:p>
            <a:pPr lvl="0">
              <a:spcBef>
                <a:spcPct val="20000"/>
              </a:spcBef>
              <a:defRPr/>
            </a:pPr>
            <a:endParaRPr kumimoji="0" lang="sv-SE" sz="150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Book Antiqua" pitchFamily="18" charset="0"/>
              <a:ea typeface="+mn-ea"/>
              <a:cs typeface="+mn-cs"/>
            </a:endParaRP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sv-SE" sz="130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8" name="Platshållare för text 12"/>
          <p:cNvSpPr txBox="1">
            <a:spLocks/>
          </p:cNvSpPr>
          <p:nvPr/>
        </p:nvSpPr>
        <p:spPr>
          <a:xfrm>
            <a:off x="1835696" y="620688"/>
            <a:ext cx="5652120" cy="504056"/>
          </a:xfrm>
          <a:prstGeom prst="rect">
            <a:avLst/>
          </a:prstGeom>
        </p:spPr>
        <p:txBody>
          <a:bodyPr/>
          <a:lstStyle/>
          <a:p>
            <a:pPr lvl="0" algn="r">
              <a:spcBef>
                <a:spcPct val="20000"/>
              </a:spcBef>
              <a:defRPr/>
            </a:pPr>
            <a:r>
              <a:rPr lang="ru-RU" sz="2000" b="1" dirty="0" smtClean="0">
                <a:solidFill>
                  <a:schemeClr val="bg1">
                    <a:lumMod val="50000"/>
                  </a:schemeClr>
                </a:solidFill>
                <a:latin typeface="Book Antiqua" panose="02040602050305030304" pitchFamily="18" charset="0"/>
                <a:cs typeface="Arial" pitchFamily="34" charset="0"/>
              </a:rPr>
              <a:t>Техническое описание </a:t>
            </a:r>
            <a:r>
              <a:rPr lang="en-US" sz="2000" b="1" dirty="0" smtClean="0">
                <a:solidFill>
                  <a:schemeClr val="bg1">
                    <a:lumMod val="50000"/>
                  </a:schemeClr>
                </a:solidFill>
                <a:latin typeface="Book Antiqua" panose="02040602050305030304" pitchFamily="18" charset="0"/>
                <a:cs typeface="Arial" pitchFamily="34" charset="0"/>
              </a:rPr>
              <a:t>KMS</a:t>
            </a:r>
            <a:endParaRPr kumimoji="0" lang="sv-SE" sz="1200" b="0" i="0" u="none" strike="noStrike" kern="1200" cap="none" spc="0" normalizeH="0" baseline="0" noProof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sv-SE" sz="12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wheel spokes="3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635896" y="620688"/>
            <a:ext cx="5508104" cy="5544616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179512" y="476672"/>
            <a:ext cx="7524328" cy="8640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0" y="5949280"/>
            <a:ext cx="9144000" cy="10081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7" name="Рисунок 6" descr="ООО  Промет_сейфобщ_верх1_р"/>
          <p:cNvPicPr/>
          <p:nvPr/>
        </p:nvPicPr>
        <p:blipFill>
          <a:blip r:embed="rId2" cstate="print"/>
          <a:srcRect l="80679"/>
          <a:stretch>
            <a:fillRect/>
          </a:stretch>
        </p:blipFill>
        <p:spPr bwMode="auto">
          <a:xfrm>
            <a:off x="7668344" y="6165304"/>
            <a:ext cx="1129266" cy="4784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2123728" y="764704"/>
            <a:ext cx="5400600" cy="400108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spc="0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FillTx/>
                <a:latin typeface="Book Antiqua" panose="02040602050305030304" pitchFamily="18" charset="0"/>
                <a:sym typeface="Calibri"/>
              </a:rPr>
              <a:t>Ключница с терминалом </a:t>
            </a:r>
            <a:r>
              <a:rPr kumimoji="0" lang="en-US" sz="2000" b="1" i="0" u="none" strike="noStrike" cap="none" spc="0" normalizeH="0" baseline="0" dirty="0" err="1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FillTx/>
                <a:latin typeface="Book Antiqua" panose="02040602050305030304" pitchFamily="18" charset="0"/>
                <a:sym typeface="Calibri"/>
              </a:rPr>
              <a:t>Virdi</a:t>
            </a:r>
            <a:r>
              <a:rPr kumimoji="0" lang="en-US" sz="2000" b="1" i="0" u="none" strike="noStrike" cap="none" spc="0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FillTx/>
                <a:latin typeface="Book Antiqua" panose="02040602050305030304" pitchFamily="18" charset="0"/>
                <a:sym typeface="Calibri"/>
              </a:rPr>
              <a:t> AC-1100</a:t>
            </a:r>
            <a:endParaRPr kumimoji="0" lang="ru-RU" sz="2000" b="1" i="0" u="none" strike="noStrike" cap="none" spc="0" normalizeH="0" baseline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FillTx/>
              <a:latin typeface="Book Antiqua" panose="02040602050305030304" pitchFamily="18" charset="0"/>
              <a:sym typeface="Calibri"/>
            </a:endParaRPr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1196752"/>
            <a:ext cx="3635896" cy="4752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Platshållare för text 12"/>
          <p:cNvSpPr txBox="1">
            <a:spLocks/>
          </p:cNvSpPr>
          <p:nvPr/>
        </p:nvSpPr>
        <p:spPr>
          <a:xfrm>
            <a:off x="3635896" y="1484784"/>
            <a:ext cx="5508104" cy="4248472"/>
          </a:xfrm>
          <a:prstGeom prst="rect">
            <a:avLst/>
          </a:prstGeom>
        </p:spPr>
        <p:txBody>
          <a:bodyPr/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150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150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ook Antiqua" panose="02040602050305030304" pitchFamily="18" charset="0"/>
                <a:cs typeface="Arial" pitchFamily="34" charset="0"/>
              </a:rPr>
              <a:t>Полностью автономное решение, способное интегрироваться с различным СКУД</a:t>
            </a:r>
            <a:r>
              <a:rPr kumimoji="0" lang="en-US" sz="150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ook Antiqua" panose="02040602050305030304" pitchFamily="18" charset="0"/>
                <a:cs typeface="Arial" pitchFamily="34" charset="0"/>
              </a:rPr>
              <a:t>;</a:t>
            </a:r>
            <a:endParaRPr kumimoji="0" lang="ru-RU" sz="1500" i="0" u="none" strike="noStrike" kern="1200" cap="none" spc="0" normalizeH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Book Antiqua" panose="02040602050305030304" pitchFamily="18" charset="0"/>
              <a:cs typeface="Arial" pitchFamily="34" charset="0"/>
            </a:endParaRP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ru-RU" sz="1500" kern="1200" dirty="0">
                <a:solidFill>
                  <a:schemeClr val="bg1"/>
                </a:solidFill>
                <a:latin typeface="Book Antiqua" panose="02040602050305030304" pitchFamily="18" charset="0"/>
                <a:cs typeface="Arial" pitchFamily="34" charset="0"/>
              </a:rPr>
              <a:t> </a:t>
            </a:r>
            <a:r>
              <a:rPr lang="ru-RU" sz="1500" kern="1200" dirty="0" smtClean="0">
                <a:solidFill>
                  <a:schemeClr val="bg1"/>
                </a:solidFill>
                <a:latin typeface="Book Antiqua" panose="02040602050305030304" pitchFamily="18" charset="0"/>
                <a:cs typeface="Arial" pitchFamily="34" charset="0"/>
              </a:rPr>
              <a:t>Простой</a:t>
            </a:r>
            <a:r>
              <a:rPr lang="ru-RU" sz="1500" kern="1200" dirty="0">
                <a:solidFill>
                  <a:schemeClr val="bg1"/>
                </a:solidFill>
                <a:latin typeface="Book Antiqua" panose="02040602050305030304" pitchFamily="18" charset="0"/>
                <a:cs typeface="Arial" pitchFamily="34" charset="0"/>
              </a:rPr>
              <a:t>, настраиваемый, интуитивно понятный интерфейс терминала; 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ru-RU" sz="1500" kern="1200" dirty="0">
                <a:solidFill>
                  <a:schemeClr val="bg1"/>
                </a:solidFill>
                <a:latin typeface="Book Antiqua" panose="02040602050305030304" pitchFamily="18" charset="0"/>
                <a:cs typeface="Arial" pitchFamily="34" charset="0"/>
              </a:rPr>
              <a:t> </a:t>
            </a:r>
            <a:r>
              <a:rPr lang="ru-RU" sz="1500" kern="1200" dirty="0" smtClean="0">
                <a:solidFill>
                  <a:schemeClr val="bg1"/>
                </a:solidFill>
                <a:latin typeface="Book Antiqua" panose="02040602050305030304" pitchFamily="18" charset="0"/>
                <a:cs typeface="Arial" pitchFamily="34" charset="0"/>
              </a:rPr>
              <a:t>Удобная работа с базой пользователей и ключей; </a:t>
            </a:r>
            <a:endParaRPr lang="ru-RU" sz="1500" kern="1200" dirty="0">
              <a:solidFill>
                <a:schemeClr val="bg1"/>
              </a:solidFill>
              <a:latin typeface="Book Antiqua" panose="02040602050305030304" pitchFamily="18" charset="0"/>
              <a:cs typeface="Arial" pitchFamily="34" charset="0"/>
            </a:endParaRP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ru-RU" sz="1500" kern="1200" dirty="0">
                <a:solidFill>
                  <a:schemeClr val="bg1"/>
                </a:solidFill>
                <a:latin typeface="Book Antiqua" panose="02040602050305030304" pitchFamily="18" charset="0"/>
                <a:cs typeface="Arial" pitchFamily="34" charset="0"/>
              </a:rPr>
              <a:t> </a:t>
            </a:r>
            <a:r>
              <a:rPr lang="ru-RU" sz="1500" kern="1200" dirty="0" smtClean="0">
                <a:solidFill>
                  <a:schemeClr val="bg1"/>
                </a:solidFill>
                <a:latin typeface="Book Antiqua" panose="02040602050305030304" pitchFamily="18" charset="0"/>
                <a:cs typeface="Arial" pitchFamily="34" charset="0"/>
              </a:rPr>
              <a:t>Отсутствие необходимости обязательного подключения терминала к серверу</a:t>
            </a:r>
            <a:r>
              <a:rPr lang="en-US" sz="1500" kern="1200" dirty="0" smtClean="0">
                <a:solidFill>
                  <a:schemeClr val="bg1"/>
                </a:solidFill>
                <a:latin typeface="Book Antiqua" panose="02040602050305030304" pitchFamily="18" charset="0"/>
                <a:cs typeface="Arial" pitchFamily="34" charset="0"/>
              </a:rPr>
              <a:t>;</a:t>
            </a:r>
            <a:endParaRPr lang="ru-RU" sz="1500" kern="1200" dirty="0">
              <a:solidFill>
                <a:schemeClr val="bg1"/>
              </a:solidFill>
              <a:latin typeface="Book Antiqua" panose="02040602050305030304" pitchFamily="18" charset="0"/>
              <a:cs typeface="Arial" pitchFamily="34" charset="0"/>
            </a:endParaRP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ru-RU" sz="1500" kern="1200" dirty="0">
                <a:solidFill>
                  <a:schemeClr val="bg1"/>
                </a:solidFill>
                <a:latin typeface="Book Antiqua" panose="02040602050305030304" pitchFamily="18" charset="0"/>
                <a:cs typeface="Arial" pitchFamily="34" charset="0"/>
              </a:rPr>
              <a:t> </a:t>
            </a:r>
            <a:r>
              <a:rPr lang="ru-RU" sz="1500" kern="1200" dirty="0" smtClean="0">
                <a:solidFill>
                  <a:schemeClr val="bg1"/>
                </a:solidFill>
                <a:latin typeface="Book Antiqua" panose="02040602050305030304" pitchFamily="18" charset="0"/>
                <a:cs typeface="Arial" pitchFamily="34" charset="0"/>
              </a:rPr>
              <a:t>Наличие </a:t>
            </a:r>
            <a:r>
              <a:rPr lang="ru-RU" sz="1500" kern="1200" dirty="0">
                <a:solidFill>
                  <a:schemeClr val="bg1"/>
                </a:solidFill>
                <a:latin typeface="Book Antiqua" panose="02040602050305030304" pitchFamily="18" charset="0"/>
                <a:cs typeface="Arial" pitchFamily="34" charset="0"/>
              </a:rPr>
              <a:t>наружного USB разъёма для подключения flash-носителя  (Возможность выгрузки базы  данных, </a:t>
            </a:r>
            <a:r>
              <a:rPr lang="ru-RU" sz="1500" kern="1200" dirty="0" smtClean="0">
                <a:solidFill>
                  <a:schemeClr val="bg1"/>
                </a:solidFill>
                <a:latin typeface="Book Antiqua" panose="02040602050305030304" pitchFamily="18" charset="0"/>
                <a:cs typeface="Arial" pitchFamily="34" charset="0"/>
              </a:rPr>
              <a:t>истории)</a:t>
            </a:r>
            <a:endParaRPr lang="ru-RU" sz="1500" kern="1200" dirty="0">
              <a:solidFill>
                <a:schemeClr val="bg1"/>
              </a:solidFill>
              <a:latin typeface="Book Antiqua" panose="02040602050305030304" pitchFamily="18" charset="0"/>
              <a:cs typeface="Arial" pitchFamily="34" charset="0"/>
            </a:endParaRP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ru-RU" sz="1500" kern="1200" dirty="0">
                <a:solidFill>
                  <a:schemeClr val="bg1"/>
                </a:solidFill>
                <a:latin typeface="Book Antiqua" panose="02040602050305030304" pitchFamily="18" charset="0"/>
                <a:cs typeface="Arial" pitchFamily="34" charset="0"/>
              </a:rPr>
              <a:t> </a:t>
            </a:r>
            <a:r>
              <a:rPr lang="ru-RU" sz="1500" kern="1200" dirty="0" smtClean="0">
                <a:solidFill>
                  <a:schemeClr val="bg1"/>
                </a:solidFill>
                <a:latin typeface="Book Antiqua" panose="02040602050305030304" pitchFamily="18" charset="0"/>
                <a:cs typeface="Arial" pitchFamily="34" charset="0"/>
              </a:rPr>
              <a:t> Передача информации  на сервер в режиме реального времени.</a:t>
            </a:r>
            <a:endParaRPr lang="ru-RU" sz="1500" kern="1200" dirty="0">
              <a:solidFill>
                <a:schemeClr val="bg1"/>
              </a:solidFill>
              <a:latin typeface="Book Antiqua" panose="02040602050305030304" pitchFamily="18" charset="0"/>
              <a:cs typeface="Arial" pitchFamily="34" charset="0"/>
            </a:endParaRP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ru-RU" sz="1500" kern="1200" dirty="0" smtClean="0">
                <a:solidFill>
                  <a:schemeClr val="bg1"/>
                </a:solidFill>
                <a:latin typeface="Book Antiqua" panose="02040602050305030304" pitchFamily="18" charset="0"/>
                <a:ea typeface="+mn-ea"/>
                <a:cs typeface="Arial" pitchFamily="34" charset="0"/>
              </a:rPr>
              <a:t> Возможность установить считыватель по картам форматов </a:t>
            </a:r>
            <a:r>
              <a:rPr lang="en-US" sz="1500" kern="1200" dirty="0" err="1" smtClean="0">
                <a:solidFill>
                  <a:schemeClr val="bg1"/>
                </a:solidFill>
                <a:latin typeface="Book Antiqua" panose="02040602050305030304" pitchFamily="18" charset="0"/>
                <a:ea typeface="+mn-ea"/>
                <a:cs typeface="Arial" pitchFamily="34" charset="0"/>
              </a:rPr>
              <a:t>Em</a:t>
            </a:r>
            <a:r>
              <a:rPr lang="en-US" sz="1500" kern="1200" dirty="0" smtClean="0">
                <a:solidFill>
                  <a:schemeClr val="bg1"/>
                </a:solidFill>
                <a:latin typeface="Book Antiqua" panose="02040602050305030304" pitchFamily="18" charset="0"/>
                <a:ea typeface="+mn-ea"/>
                <a:cs typeface="Arial" pitchFamily="34" charset="0"/>
              </a:rPr>
              <a:t>-Marin, HID, </a:t>
            </a:r>
            <a:r>
              <a:rPr lang="en-US" sz="1500" kern="1200" dirty="0" err="1" smtClean="0">
                <a:solidFill>
                  <a:schemeClr val="bg1"/>
                </a:solidFill>
                <a:latin typeface="Book Antiqua" panose="02040602050305030304" pitchFamily="18" charset="0"/>
                <a:ea typeface="+mn-ea"/>
                <a:cs typeface="Arial" pitchFamily="34" charset="0"/>
              </a:rPr>
              <a:t>Mifare</a:t>
            </a:r>
            <a:r>
              <a:rPr lang="ru-RU" sz="1500" kern="1200" dirty="0" smtClean="0">
                <a:solidFill>
                  <a:schemeClr val="bg1"/>
                </a:solidFill>
                <a:latin typeface="Book Antiqua" panose="02040602050305030304" pitchFamily="18" charset="0"/>
                <a:ea typeface="+mn-ea"/>
                <a:cs typeface="Arial" pitchFamily="34" charset="0"/>
              </a:rPr>
              <a:t>.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150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Arial" pitchFamily="34" charset="0"/>
              </a:rPr>
              <a:t>  Надёжное</a:t>
            </a:r>
            <a:r>
              <a:rPr lang="ru-RU" sz="1500" kern="1200" dirty="0" smtClean="0">
                <a:solidFill>
                  <a:schemeClr val="bg1"/>
                </a:solidFill>
                <a:latin typeface="Book Antiqua" panose="02040602050305030304" pitchFamily="18" charset="0"/>
                <a:ea typeface="+mn-ea"/>
                <a:cs typeface="Arial" pitchFamily="34" charset="0"/>
              </a:rPr>
              <a:t>, </a:t>
            </a:r>
            <a:r>
              <a:rPr kumimoji="0" lang="ru-RU" sz="150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Arial" pitchFamily="34" charset="0"/>
              </a:rPr>
              <a:t>простое решение</a:t>
            </a:r>
            <a:r>
              <a:rPr kumimoji="0" lang="ru-RU" sz="150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.</a:t>
            </a:r>
          </a:p>
        </p:txBody>
      </p:sp>
    </p:spTree>
  </p:cSld>
  <p:clrMapOvr>
    <a:masterClrMapping/>
  </p:clrMapOvr>
  <p:transition spd="med">
    <p:wheel spokes="3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Default">
      <a:majorFont>
        <a:latin typeface="Avenir Roman"/>
        <a:ea typeface="Avenir Roman"/>
        <a:cs typeface="Avenir Roman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4F81BD"/>
          </a:solidFill>
          <a:prstDash val="solid"/>
          <a:bevel/>
        </a:ln>
        <a:effectLst>
          <a:outerShdw blurRad="38100" dist="23000" dir="5400000" rotWithShape="0">
            <a:srgbClr val="000000">
              <a:alpha val="35000"/>
            </a:srgbClr>
          </a:outerShdw>
        </a:effectLst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4F81BD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Default">
      <a:majorFont>
        <a:latin typeface="Avenir Roman"/>
        <a:ea typeface="Avenir Roman"/>
        <a:cs typeface="Avenir Roman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4F81BD"/>
          </a:solidFill>
          <a:prstDash val="solid"/>
          <a:bevel/>
        </a:ln>
        <a:effectLst>
          <a:outerShdw blurRad="38100" dist="23000" dir="5400000" rotWithShape="0">
            <a:srgbClr val="000000">
              <a:alpha val="35000"/>
            </a:srgbClr>
          </a:outerShdw>
        </a:effectLst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4F81BD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2844</TotalTime>
  <Words>1152</Words>
  <Application>Microsoft Office PowerPoint</Application>
  <PresentationFormat>Экран (4:3)</PresentationFormat>
  <Paragraphs>242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Default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Исаева Евгения Витальевна</dc:creator>
  <cp:lastModifiedBy>ZakharovD</cp:lastModifiedBy>
  <cp:revision>400</cp:revision>
  <dcterms:modified xsi:type="dcterms:W3CDTF">2019-06-03T14:59:17Z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644475</vt:lpwstr>
  </property>
  <property fmtid="{D5CDD505-2E9C-101B-9397-08002B2CF9AE}" name="NXPowerLiteSettings" pid="3">
    <vt:lpwstr>C7000400038000</vt:lpwstr>
  </property>
  <property fmtid="{D5CDD505-2E9C-101B-9397-08002B2CF9AE}" name="NXPowerLiteVersion" pid="4">
    <vt:lpwstr>S9.0.3</vt:lpwstr>
  </property>
</Properties>
</file>